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7" r:id="rId5"/>
    <p:sldId id="259" r:id="rId6"/>
    <p:sldId id="269" r:id="rId7"/>
    <p:sldId id="270" r:id="rId8"/>
    <p:sldId id="271" r:id="rId9"/>
    <p:sldId id="272" r:id="rId10"/>
    <p:sldId id="275" r:id="rId11"/>
    <p:sldId id="268" r:id="rId12"/>
    <p:sldId id="284" r:id="rId13"/>
    <p:sldId id="285" r:id="rId14"/>
    <p:sldId id="267" r:id="rId15"/>
    <p:sldId id="286" r:id="rId16"/>
    <p:sldId id="280" r:id="rId17"/>
    <p:sldId id="287" r:id="rId18"/>
    <p:sldId id="294" r:id="rId19"/>
    <p:sldId id="288" r:id="rId20"/>
    <p:sldId id="295" r:id="rId21"/>
    <p:sldId id="281" r:id="rId22"/>
    <p:sldId id="266" r:id="rId23"/>
    <p:sldId id="282" r:id="rId24"/>
    <p:sldId id="289" r:id="rId25"/>
    <p:sldId id="296" r:id="rId26"/>
    <p:sldId id="265" r:id="rId27"/>
    <p:sldId id="283" r:id="rId28"/>
    <p:sldId id="290" r:id="rId29"/>
    <p:sldId id="278" r:id="rId30"/>
    <p:sldId id="2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3162" autoAdjust="0"/>
  </p:normalViewPr>
  <p:slideViewPr>
    <p:cSldViewPr snapToGrid="0">
      <p:cViewPr varScale="1">
        <p:scale>
          <a:sx n="76" d="100"/>
          <a:sy n="76" d="100"/>
        </p:scale>
        <p:origin x="1120" y="60"/>
      </p:cViewPr>
      <p:guideLst/>
    </p:cSldViewPr>
  </p:slideViewPr>
  <p:outlineViewPr>
    <p:cViewPr>
      <p:scale>
        <a:sx n="33" d="100"/>
        <a:sy n="33" d="100"/>
      </p:scale>
      <p:origin x="0" y="-1896"/>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57CC0-4400-056F-9AAC-2828522C4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D45DD8-3269-017A-2803-F658B6EAB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A2898-D75F-4AA8-8C8D-F4ACEFE022D3}" type="datetime1">
              <a:rPr lang="en-US" smtClean="0"/>
              <a:t>8/1/2024</a:t>
            </a:fld>
            <a:endParaRPr lang="en-US"/>
          </a:p>
        </p:txBody>
      </p:sp>
      <p:sp>
        <p:nvSpPr>
          <p:cNvPr id="4" name="Footer Placeholder 3">
            <a:extLst>
              <a:ext uri="{FF2B5EF4-FFF2-40B4-BE49-F238E27FC236}">
                <a16:creationId xmlns:a16="http://schemas.microsoft.com/office/drawing/2014/main" id="{AE058CF8-5B93-BF6F-9E51-244122CCE0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EDE34B-5B38-4B9F-F8EA-DB38E8A9D7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BF470-25C2-4322-855E-0D1380701B83}" type="slidenum">
              <a:rPr lang="en-US" smtClean="0"/>
              <a:t>‹#›</a:t>
            </a:fld>
            <a:endParaRPr lang="en-US"/>
          </a:p>
        </p:txBody>
      </p:sp>
    </p:spTree>
    <p:extLst>
      <p:ext uri="{BB962C8B-B14F-4D97-AF65-F5344CB8AC3E}">
        <p14:creationId xmlns:p14="http://schemas.microsoft.com/office/powerpoint/2010/main" val="1600313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4C6A9-CD55-4C93-A579-C6F9DF9AD15C}" type="datetime1">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45B0-DDEE-41F9-8268-3D66AF82E457}" type="slidenum">
              <a:rPr lang="en-US" smtClean="0"/>
              <a:t>‹#›</a:t>
            </a:fld>
            <a:endParaRPr lang="en-US"/>
          </a:p>
        </p:txBody>
      </p:sp>
    </p:spTree>
    <p:extLst>
      <p:ext uri="{BB962C8B-B14F-4D97-AF65-F5344CB8AC3E}">
        <p14:creationId xmlns:p14="http://schemas.microsoft.com/office/powerpoint/2010/main" val="2601007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a:t>
            </a:fld>
            <a:endParaRPr lang="en-US"/>
          </a:p>
        </p:txBody>
      </p:sp>
    </p:spTree>
    <p:extLst>
      <p:ext uri="{BB962C8B-B14F-4D97-AF65-F5344CB8AC3E}">
        <p14:creationId xmlns:p14="http://schemas.microsoft.com/office/powerpoint/2010/main" val="38767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https://www.youtube.com/watch?v=Bfx9R5mL2NY&amp;ab_channel=Biostatsquid</a:t>
            </a:r>
          </a:p>
        </p:txBody>
      </p:sp>
      <p:sp>
        <p:nvSpPr>
          <p:cNvPr id="4" name="Slide Number Placeholder 3"/>
          <p:cNvSpPr>
            <a:spLocks noGrp="1"/>
          </p:cNvSpPr>
          <p:nvPr>
            <p:ph type="sldNum" sz="quarter" idx="5"/>
          </p:nvPr>
        </p:nvSpPr>
        <p:spPr/>
        <p:txBody>
          <a:bodyPr/>
          <a:lstStyle/>
          <a:p>
            <a:fld id="{5A1C45B0-DDEE-41F9-8268-3D66AF82E457}" type="slidenum">
              <a:rPr lang="en-US" smtClean="0"/>
              <a:t>16</a:t>
            </a:fld>
            <a:endParaRPr lang="en-US"/>
          </a:p>
        </p:txBody>
      </p:sp>
    </p:spTree>
    <p:extLst>
      <p:ext uri="{BB962C8B-B14F-4D97-AF65-F5344CB8AC3E}">
        <p14:creationId xmlns:p14="http://schemas.microsoft.com/office/powerpoint/2010/main" val="32319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Elastic net is a linear regression method that combines the lasso and ridge methods</a:t>
            </a:r>
          </a:p>
        </p:txBody>
      </p:sp>
      <p:sp>
        <p:nvSpPr>
          <p:cNvPr id="4" name="Slide Number Placeholder 3"/>
          <p:cNvSpPr>
            <a:spLocks noGrp="1"/>
          </p:cNvSpPr>
          <p:nvPr>
            <p:ph type="sldNum" sz="quarter" idx="5"/>
          </p:nvPr>
        </p:nvSpPr>
        <p:spPr/>
        <p:txBody>
          <a:bodyPr/>
          <a:lstStyle/>
          <a:p>
            <a:fld id="{5A1C45B0-DDEE-41F9-8268-3D66AF82E457}" type="slidenum">
              <a:rPr lang="en-US" smtClean="0"/>
              <a:t>17</a:t>
            </a:fld>
            <a:endParaRPr lang="en-US"/>
          </a:p>
        </p:txBody>
      </p:sp>
    </p:spTree>
    <p:extLst>
      <p:ext uri="{BB962C8B-B14F-4D97-AF65-F5344CB8AC3E}">
        <p14:creationId xmlns:p14="http://schemas.microsoft.com/office/powerpoint/2010/main" val="32056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 is the Pearson correlation coefficient which measures the linear correlation between two sets of data</a:t>
            </a:r>
          </a:p>
          <a:p>
            <a:pPr marL="171450" indent="-171450">
              <a:buFont typeface="Arial" panose="020B0604020202020204" pitchFamily="34" charset="0"/>
              <a:buChar char="•"/>
            </a:pPr>
            <a:r>
              <a:rPr lang="en-US"/>
              <a:t>Heatmaps and volcano plots used to visualize modules</a:t>
            </a:r>
          </a:p>
          <a:p>
            <a:pPr marL="171450" indent="-171450">
              <a:buFont typeface="Arial" panose="020B0604020202020204" pitchFamily="34" charset="0"/>
              <a:buChar char="•"/>
            </a:pPr>
            <a:r>
              <a:rPr lang="en-US"/>
              <a:t>Venn diagrams used to visualize overlapping genes between modules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18</a:t>
            </a:fld>
            <a:endParaRPr lang="en-US"/>
          </a:p>
        </p:txBody>
      </p:sp>
    </p:spTree>
    <p:extLst>
      <p:ext uri="{BB962C8B-B14F-4D97-AF65-F5344CB8AC3E}">
        <p14:creationId xmlns:p14="http://schemas.microsoft.com/office/powerpoint/2010/main" val="270597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annotation of 87 overlapping DEGs</a:t>
            </a:r>
          </a:p>
          <a:p>
            <a:r>
              <a:rPr lang="en-US" dirty="0"/>
              <a:t>GO </a:t>
            </a:r>
            <a:r>
              <a:rPr lang="en-US" dirty="0" err="1"/>
              <a:t>signifys</a:t>
            </a:r>
            <a:r>
              <a:rPr lang="en-US" dirty="0"/>
              <a:t> biological relevance of genes</a:t>
            </a:r>
          </a:p>
          <a:p>
            <a:r>
              <a:rPr lang="en-US" dirty="0"/>
              <a:t>SNARE binding - soluble N-ethylmaleimide sensitive factor attachment protein receptor</a:t>
            </a:r>
          </a:p>
        </p:txBody>
      </p:sp>
      <p:sp>
        <p:nvSpPr>
          <p:cNvPr id="4" name="Slide Number Placeholder 3"/>
          <p:cNvSpPr>
            <a:spLocks noGrp="1"/>
          </p:cNvSpPr>
          <p:nvPr>
            <p:ph type="sldNum" sz="quarter" idx="5"/>
          </p:nvPr>
        </p:nvSpPr>
        <p:spPr/>
        <p:txBody>
          <a:bodyPr/>
          <a:lstStyle/>
          <a:p>
            <a:fld id="{5A1C45B0-DDEE-41F9-8268-3D66AF82E457}" type="slidenum">
              <a:rPr lang="en-US" smtClean="0"/>
              <a:t>19</a:t>
            </a:fld>
            <a:endParaRPr lang="en-US"/>
          </a:p>
        </p:txBody>
      </p:sp>
    </p:spTree>
    <p:extLst>
      <p:ext uri="{BB962C8B-B14F-4D97-AF65-F5344CB8AC3E}">
        <p14:creationId xmlns:p14="http://schemas.microsoft.com/office/powerpoint/2010/main" val="236927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KEGG integrates genomic, chemical, and systematic functional information to connect genomes and biological processes</a:t>
            </a:r>
          </a:p>
        </p:txBody>
      </p:sp>
      <p:sp>
        <p:nvSpPr>
          <p:cNvPr id="4" name="Slide Number Placeholder 3"/>
          <p:cNvSpPr>
            <a:spLocks noGrp="1"/>
          </p:cNvSpPr>
          <p:nvPr>
            <p:ph type="sldNum" sz="quarter" idx="5"/>
          </p:nvPr>
        </p:nvSpPr>
        <p:spPr/>
        <p:txBody>
          <a:bodyPr/>
          <a:lstStyle/>
          <a:p>
            <a:fld id="{5A1C45B0-DDEE-41F9-8268-3D66AF82E457}" type="slidenum">
              <a:rPr lang="en-US" smtClean="0"/>
              <a:t>20</a:t>
            </a:fld>
            <a:endParaRPr lang="en-US"/>
          </a:p>
        </p:txBody>
      </p:sp>
    </p:spTree>
    <p:extLst>
      <p:ext uri="{BB962C8B-B14F-4D97-AF65-F5344CB8AC3E}">
        <p14:creationId xmlns:p14="http://schemas.microsoft.com/office/powerpoint/2010/main" val="111873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21</a:t>
            </a:fld>
            <a:endParaRPr lang="en-US"/>
          </a:p>
        </p:txBody>
      </p:sp>
    </p:spTree>
    <p:extLst>
      <p:ext uri="{BB962C8B-B14F-4D97-AF65-F5344CB8AC3E}">
        <p14:creationId xmlns:p14="http://schemas.microsoft.com/office/powerpoint/2010/main" val="4121001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GeneRatio</a:t>
            </a:r>
            <a:r>
              <a:rPr lang="en-US" dirty="0"/>
              <a:t> = k/n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k is the overlap between your genes-of-interest and the </a:t>
            </a:r>
            <a:r>
              <a:rPr lang="en-US" dirty="0" err="1"/>
              <a:t>geneset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 is the number of all unique genes-of-interest</a:t>
            </a:r>
          </a:p>
        </p:txBody>
      </p:sp>
      <p:sp>
        <p:nvSpPr>
          <p:cNvPr id="4" name="Slide Number Placeholder 3"/>
          <p:cNvSpPr>
            <a:spLocks noGrp="1"/>
          </p:cNvSpPr>
          <p:nvPr>
            <p:ph type="sldNum" sz="quarter" idx="5"/>
          </p:nvPr>
        </p:nvSpPr>
        <p:spPr/>
        <p:txBody>
          <a:bodyPr/>
          <a:lstStyle/>
          <a:p>
            <a:fld id="{5A1C45B0-DDEE-41F9-8268-3D66AF82E457}" type="slidenum">
              <a:rPr lang="en-US" smtClean="0"/>
              <a:t>22</a:t>
            </a:fld>
            <a:endParaRPr lang="en-US"/>
          </a:p>
        </p:txBody>
      </p:sp>
    </p:spTree>
    <p:extLst>
      <p:ext uri="{BB962C8B-B14F-4D97-AF65-F5344CB8AC3E}">
        <p14:creationId xmlns:p14="http://schemas.microsoft.com/office/powerpoint/2010/main" val="2680189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23</a:t>
            </a:fld>
            <a:endParaRPr lang="en-US"/>
          </a:p>
        </p:txBody>
      </p:sp>
    </p:spTree>
    <p:extLst>
      <p:ext uri="{BB962C8B-B14F-4D97-AF65-F5344CB8AC3E}">
        <p14:creationId xmlns:p14="http://schemas.microsoft.com/office/powerpoint/2010/main" val="370324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t>
            </a:r>
            <a:r>
              <a:rPr lang="en-US" b="0" i="1" dirty="0">
                <a:solidFill>
                  <a:srgbClr val="202122"/>
                </a:solidFill>
                <a:effectLst/>
                <a:highlight>
                  <a:srgbClr val="FFFFFF"/>
                </a:highlight>
                <a:latin typeface="Arial" panose="020B0604020202020204" pitchFamily="34" charset="0"/>
              </a:rPr>
              <a:t>Search Tool for the Retrieval of Interacting Genes/Proteins</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PPI are physical contacts between protein molecules as a result of biochemical events</a:t>
            </a:r>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24</a:t>
            </a:fld>
            <a:endParaRPr lang="en-US"/>
          </a:p>
        </p:txBody>
      </p:sp>
    </p:spTree>
    <p:extLst>
      <p:ext uri="{BB962C8B-B14F-4D97-AF65-F5344CB8AC3E}">
        <p14:creationId xmlns:p14="http://schemas.microsoft.com/office/powerpoint/2010/main" val="159681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25</a:t>
            </a:fld>
            <a:endParaRPr lang="en-US"/>
          </a:p>
        </p:txBody>
      </p:sp>
    </p:spTree>
    <p:extLst>
      <p:ext uri="{BB962C8B-B14F-4D97-AF65-F5344CB8AC3E}">
        <p14:creationId xmlns:p14="http://schemas.microsoft.com/office/powerpoint/2010/main" val="173885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7</a:t>
            </a:fld>
            <a:endParaRPr lang="en-US"/>
          </a:p>
        </p:txBody>
      </p:sp>
    </p:spTree>
    <p:extLst>
      <p:ext uri="{BB962C8B-B14F-4D97-AF65-F5344CB8AC3E}">
        <p14:creationId xmlns:p14="http://schemas.microsoft.com/office/powerpoint/2010/main" val="346931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26</a:t>
            </a:fld>
            <a:endParaRPr lang="en-US"/>
          </a:p>
        </p:txBody>
      </p:sp>
    </p:spTree>
    <p:extLst>
      <p:ext uri="{BB962C8B-B14F-4D97-AF65-F5344CB8AC3E}">
        <p14:creationId xmlns:p14="http://schemas.microsoft.com/office/powerpoint/2010/main" val="4168899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C45B0-DDEE-41F9-8268-3D66AF82E457}" type="slidenum">
              <a:rPr lang="en-US" smtClean="0"/>
              <a:t>27</a:t>
            </a:fld>
            <a:endParaRPr lang="en-US"/>
          </a:p>
        </p:txBody>
      </p:sp>
    </p:spTree>
    <p:extLst>
      <p:ext uri="{BB962C8B-B14F-4D97-AF65-F5344CB8AC3E}">
        <p14:creationId xmlns:p14="http://schemas.microsoft.com/office/powerpoint/2010/main" val="348635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using GEO yet</a:t>
            </a:r>
          </a:p>
          <a:p>
            <a:pPr marL="171450" indent="-171450">
              <a:buFont typeface="Arial" panose="020B0604020202020204" pitchFamily="34" charset="0"/>
              <a:buChar char="•"/>
            </a:pPr>
            <a:r>
              <a:rPr lang="en-US" dirty="0"/>
              <a:t>TCGA-BLCA has 60k genes total, but after filtering for </a:t>
            </a:r>
            <a:r>
              <a:rPr lang="en-US" dirty="0" err="1"/>
              <a:t>cpm</a:t>
            </a:r>
            <a:r>
              <a:rPr lang="en-US" dirty="0"/>
              <a:t> &gt; 1 there are 14k left.</a:t>
            </a:r>
          </a:p>
          <a:p>
            <a:pPr marL="171450" indent="-171450">
              <a:buFont typeface="Arial" panose="020B0604020202020204" pitchFamily="34" charset="0"/>
              <a:buChar char="•"/>
            </a:pPr>
            <a:r>
              <a:rPr lang="en-US" dirty="0"/>
              <a:t>Original raw data is 60600 rows and 431 columns. </a:t>
            </a:r>
          </a:p>
          <a:p>
            <a:pPr marL="171450" indent="-171450">
              <a:buFont typeface="Arial" panose="020B0604020202020204" pitchFamily="34" charset="0"/>
              <a:buChar char="•"/>
            </a:pPr>
            <a:r>
              <a:rPr lang="en-US" dirty="0" err="1"/>
              <a:t>Additonal</a:t>
            </a:r>
            <a:r>
              <a:rPr lang="en-US" dirty="0"/>
              <a:t> clinical data objects</a:t>
            </a:r>
          </a:p>
        </p:txBody>
      </p:sp>
      <p:sp>
        <p:nvSpPr>
          <p:cNvPr id="4" name="Slide Number Placeholder 3"/>
          <p:cNvSpPr>
            <a:spLocks noGrp="1"/>
          </p:cNvSpPr>
          <p:nvPr>
            <p:ph type="sldNum" sz="quarter" idx="5"/>
          </p:nvPr>
        </p:nvSpPr>
        <p:spPr/>
        <p:txBody>
          <a:bodyPr/>
          <a:lstStyle/>
          <a:p>
            <a:fld id="{5A1C45B0-DDEE-41F9-8268-3D66AF82E457}" type="slidenum">
              <a:rPr lang="en-US" smtClean="0"/>
              <a:t>9</a:t>
            </a:fld>
            <a:endParaRPr lang="en-US"/>
          </a:p>
        </p:txBody>
      </p:sp>
    </p:spTree>
    <p:extLst>
      <p:ext uri="{BB962C8B-B14F-4D97-AF65-F5344CB8AC3E}">
        <p14:creationId xmlns:p14="http://schemas.microsoft.com/office/powerpoint/2010/main" val="225720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Expression levels are displayed as raw gene counts</a:t>
            </a:r>
          </a:p>
        </p:txBody>
      </p:sp>
      <p:sp>
        <p:nvSpPr>
          <p:cNvPr id="4" name="Slide Number Placeholder 3"/>
          <p:cNvSpPr>
            <a:spLocks noGrp="1"/>
          </p:cNvSpPr>
          <p:nvPr>
            <p:ph type="sldNum" sz="quarter" idx="5"/>
          </p:nvPr>
        </p:nvSpPr>
        <p:spPr/>
        <p:txBody>
          <a:bodyPr/>
          <a:lstStyle/>
          <a:p>
            <a:fld id="{5A1C45B0-DDEE-41F9-8268-3D66AF82E457}" type="slidenum">
              <a:rPr lang="en-US" smtClean="0"/>
              <a:t>10</a:t>
            </a:fld>
            <a:endParaRPr lang="en-US"/>
          </a:p>
        </p:txBody>
      </p:sp>
    </p:spTree>
    <p:extLst>
      <p:ext uri="{BB962C8B-B14F-4D97-AF65-F5344CB8AC3E}">
        <p14:creationId xmlns:p14="http://schemas.microsoft.com/office/powerpoint/2010/main" val="291209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False discovery rate FDR = FP / (FP + TP) = ratio of false positive classifications to total number of positive classifications</a:t>
            </a:r>
          </a:p>
          <a:p>
            <a:pPr marL="628650" lvl="1" indent="-171450">
              <a:buFont typeface="Arial" panose="020B0604020202020204" pitchFamily="34" charset="0"/>
              <a:buChar char="•"/>
            </a:pPr>
            <a:r>
              <a:rPr lang="en-US" dirty="0"/>
              <a:t>Total number of positive classifications includes both false positives and true positives</a:t>
            </a:r>
          </a:p>
          <a:p>
            <a:pPr marL="628650" lvl="1" indent="-171450">
              <a:buFont typeface="Arial" panose="020B0604020202020204" pitchFamily="34" charset="0"/>
              <a:buChar char="•"/>
            </a:pPr>
            <a:r>
              <a:rPr lang="en-US" dirty="0"/>
              <a:t>FDR adapts so that the same number of false positives will have different implications depending on the total number of discoveries</a:t>
            </a:r>
          </a:p>
          <a:p>
            <a:pPr marL="628650" lvl="1" indent="-171450">
              <a:buFont typeface="Arial" panose="020B0604020202020204" pitchFamily="34" charset="0"/>
              <a:buChar char="•"/>
            </a:pPr>
            <a:r>
              <a:rPr lang="en-US" dirty="0"/>
              <a:t>The number of false positives becomes more acceptable if we are also getting a lot more true positives</a:t>
            </a:r>
          </a:p>
          <a:p>
            <a:pPr marL="171450" lvl="0" indent="-171450">
              <a:buFont typeface="Arial" panose="020B0604020202020204" pitchFamily="34" charset="0"/>
              <a:buChar char="•"/>
            </a:pPr>
            <a:r>
              <a:rPr lang="en-US" dirty="0"/>
              <a:t>Gene modules - group of functionally related co-expressed genes, jointly contributes to a cellular phenotype or functional state</a:t>
            </a:r>
          </a:p>
        </p:txBody>
      </p:sp>
      <p:sp>
        <p:nvSpPr>
          <p:cNvPr id="4" name="Slide Number Placeholder 3"/>
          <p:cNvSpPr>
            <a:spLocks noGrp="1"/>
          </p:cNvSpPr>
          <p:nvPr>
            <p:ph type="sldNum" sz="quarter" idx="5"/>
          </p:nvPr>
        </p:nvSpPr>
        <p:spPr/>
        <p:txBody>
          <a:bodyPr/>
          <a:lstStyle/>
          <a:p>
            <a:fld id="{5A1C45B0-DDEE-41F9-8268-3D66AF82E457}" type="slidenum">
              <a:rPr lang="en-US" smtClean="0"/>
              <a:t>11</a:t>
            </a:fld>
            <a:endParaRPr lang="en-US"/>
          </a:p>
        </p:txBody>
      </p:sp>
    </p:spTree>
    <p:extLst>
      <p:ext uri="{BB962C8B-B14F-4D97-AF65-F5344CB8AC3E}">
        <p14:creationId xmlns:p14="http://schemas.microsoft.com/office/powerpoint/2010/main" val="330387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results show a separation of genes that contribute up/down towards normal/tissue</a:t>
            </a:r>
          </a:p>
          <a:p>
            <a:pPr marL="171450" indent="-171450">
              <a:buFont typeface="Arial" panose="020B0604020202020204" pitchFamily="34" charset="0"/>
              <a:buChar char="•"/>
            </a:pPr>
            <a:r>
              <a:rPr lang="en-US" dirty="0"/>
              <a:t>Heat map </a:t>
            </a:r>
          </a:p>
          <a:p>
            <a:pPr marL="628650" lvl="1" indent="-171450">
              <a:buFont typeface="Arial" panose="020B0604020202020204" pitchFamily="34" charset="0"/>
              <a:buChar char="•"/>
            </a:pPr>
            <a:r>
              <a:rPr lang="en-US" dirty="0"/>
              <a:t>X axis are the cases – pink are tumor cases while the blue on the far right are the normal cases</a:t>
            </a:r>
          </a:p>
          <a:p>
            <a:pPr marL="628650" lvl="1" indent="-171450">
              <a:buFont typeface="Arial" panose="020B0604020202020204" pitchFamily="34" charset="0"/>
              <a:buChar char="•"/>
            </a:pPr>
            <a:r>
              <a:rPr lang="en-US" dirty="0"/>
              <a:t>Y axis are the genes or groups of genes</a:t>
            </a:r>
          </a:p>
          <a:p>
            <a:pPr marL="628650" lvl="1" indent="-171450">
              <a:buFont typeface="Arial" panose="020B0604020202020204" pitchFamily="34" charset="0"/>
              <a:buChar char="•"/>
            </a:pPr>
            <a:r>
              <a:rPr lang="en-US" dirty="0"/>
              <a:t>Each intersection cell can be dark red to bright green. </a:t>
            </a:r>
          </a:p>
          <a:p>
            <a:pPr marL="628650" lvl="1" indent="-171450">
              <a:buFont typeface="Arial" panose="020B0604020202020204" pitchFamily="34" charset="0"/>
              <a:buChar char="•"/>
            </a:pPr>
            <a:r>
              <a:rPr lang="en-US" dirty="0"/>
              <a:t>Darker red indicates an “up regulator”, over expression of that gene in that particular case is positively correlated</a:t>
            </a:r>
          </a:p>
          <a:p>
            <a:pPr marL="628650" lvl="1" indent="-171450">
              <a:buFont typeface="Arial" panose="020B0604020202020204" pitchFamily="34" charset="0"/>
              <a:buChar char="•"/>
            </a:pPr>
            <a:r>
              <a:rPr lang="en-US" dirty="0"/>
              <a:t>Bright green indicates a “down regulator”, over expression of that gene in that particular case is negatively correlated</a:t>
            </a:r>
          </a:p>
          <a:p>
            <a:pPr marL="628650" lvl="1" indent="-171450">
              <a:buFont typeface="Arial" panose="020B0604020202020204" pitchFamily="34" charset="0"/>
              <a:buChar char="•"/>
            </a:pPr>
            <a:r>
              <a:rPr lang="en-US" dirty="0"/>
              <a:t>Ex – the top left corner shows genes with bright green cells under the normal cases. This indicates that these genes are negatively </a:t>
            </a:r>
            <a:br>
              <a:rPr lang="en-US" dirty="0"/>
            </a:br>
            <a:r>
              <a:rPr lang="en-US" dirty="0"/>
              <a:t>correlated with normal cases and could be associated with (“causing?”) bladder cancer tumors.</a:t>
            </a:r>
          </a:p>
          <a:p>
            <a:pPr marL="628650" lvl="1" indent="-171450">
              <a:buFont typeface="Arial" panose="020B0604020202020204" pitchFamily="34" charset="0"/>
              <a:buChar char="•"/>
            </a:pPr>
            <a:r>
              <a:rPr lang="en-US" dirty="0"/>
              <a:t>Ex – the bottom right corner shows genes with an up regulator effect on the normal cases. These could be “protective against BC” genes</a:t>
            </a:r>
          </a:p>
        </p:txBody>
      </p:sp>
      <p:sp>
        <p:nvSpPr>
          <p:cNvPr id="4" name="Slide Number Placeholder 3"/>
          <p:cNvSpPr>
            <a:spLocks noGrp="1"/>
          </p:cNvSpPr>
          <p:nvPr>
            <p:ph type="sldNum" sz="quarter" idx="5"/>
          </p:nvPr>
        </p:nvSpPr>
        <p:spPr/>
        <p:txBody>
          <a:bodyPr/>
          <a:lstStyle/>
          <a:p>
            <a:fld id="{5A1C45B0-DDEE-41F9-8268-3D66AF82E457}" type="slidenum">
              <a:rPr lang="en-US" smtClean="0"/>
              <a:t>12</a:t>
            </a:fld>
            <a:endParaRPr lang="en-US"/>
          </a:p>
        </p:txBody>
      </p:sp>
    </p:spTree>
    <p:extLst>
      <p:ext uri="{BB962C8B-B14F-4D97-AF65-F5344CB8AC3E}">
        <p14:creationId xmlns:p14="http://schemas.microsoft.com/office/powerpoint/2010/main" val="14415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these tools instead of WGCNA because I am following a TCGA tutorial and I have previous experience with elastic net models</a:t>
            </a:r>
          </a:p>
          <a:p>
            <a:pPr marL="171450" indent="-171450">
              <a:buFont typeface="Arial" panose="020B0604020202020204" pitchFamily="34" charset="0"/>
              <a:buChar char="•"/>
            </a:pPr>
            <a:r>
              <a:rPr lang="en-US" dirty="0"/>
              <a:t>Using an alpha of 0.5 for elastic net. Need to future experiment with alpha = 0 (ridge regression) and alpha = 1 (lasso)</a:t>
            </a:r>
          </a:p>
          <a:p>
            <a:pPr marL="171450" indent="-171450">
              <a:buFont typeface="Arial" panose="020B0604020202020204" pitchFamily="34" charset="0"/>
              <a:buChar char="•"/>
            </a:pPr>
            <a:r>
              <a:rPr lang="en-US" dirty="0"/>
              <a:t>The mean-variance trend plot shows how “the variability of RNA-seq read counts depends on the size of the counts.”</a:t>
            </a:r>
          </a:p>
          <a:p>
            <a:pPr marL="171450" indent="-171450">
              <a:buFont typeface="Arial" panose="020B0604020202020204" pitchFamily="34" charset="0"/>
              <a:buChar char="•"/>
            </a:pPr>
            <a:r>
              <a:rPr lang="en-US" dirty="0"/>
              <a:t>“</a:t>
            </a:r>
            <a:r>
              <a:rPr lang="en-US" b="0" i="0" dirty="0">
                <a:solidFill>
                  <a:srgbClr val="333333"/>
                </a:solidFill>
                <a:effectLst/>
                <a:highlight>
                  <a:srgbClr val="FFFFFF"/>
                </a:highlight>
                <a:latin typeface="Georgia" panose="02040502050405020303" pitchFamily="18" charset="0"/>
              </a:rPr>
              <a:t>variability of RNA-seq counts should be a decreasing function of count size for small to moderate counts but for larger counts should asymptote to a value that depends on biological variability.”</a:t>
            </a:r>
            <a:endParaRPr lang="en-US" dirty="0"/>
          </a:p>
          <a:p>
            <a:pPr marL="171450" indent="-171450">
              <a:buFont typeface="Arial" panose="020B0604020202020204" pitchFamily="34" charset="0"/>
              <a:buChar char="•"/>
            </a:pPr>
            <a:r>
              <a:rPr lang="en-US" dirty="0"/>
              <a:t>This relationship is important because of integer count distribution vs continuous normal distribution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err="1">
                <a:solidFill>
                  <a:srgbClr val="1B3051"/>
                </a:solidFill>
                <a:effectLst/>
                <a:highlight>
                  <a:srgbClr val="FFFFFF"/>
                </a:highlight>
                <a:latin typeface="Europa"/>
              </a:rPr>
              <a:t>voom</a:t>
            </a:r>
            <a:r>
              <a:rPr lang="en-US" b="0" i="1" dirty="0">
                <a:solidFill>
                  <a:srgbClr val="1B3051"/>
                </a:solidFill>
                <a:effectLst/>
                <a:highlight>
                  <a:srgbClr val="FFFFFF"/>
                </a:highlight>
                <a:latin typeface="Europa"/>
              </a:rPr>
              <a:t>: precision weights unlock linear model analysis tools for RNA-seq read counts</a:t>
            </a:r>
            <a:r>
              <a:rPr lang="en-US" b="0" i="0" dirty="0">
                <a:solidFill>
                  <a:srgbClr val="1B3051"/>
                </a:solidFill>
                <a:effectLst/>
                <a:highlight>
                  <a:srgbClr val="FFFFFF"/>
                </a:highlight>
                <a:latin typeface="Europa"/>
              </a:rPr>
              <a:t> https://genomebiology.biomedcentral.com/articles/10.1186/gb-2014-15-2-r29</a:t>
            </a:r>
          </a:p>
        </p:txBody>
      </p:sp>
      <p:sp>
        <p:nvSpPr>
          <p:cNvPr id="4" name="Slide Number Placeholder 3"/>
          <p:cNvSpPr>
            <a:spLocks noGrp="1"/>
          </p:cNvSpPr>
          <p:nvPr>
            <p:ph type="sldNum" sz="quarter" idx="5"/>
          </p:nvPr>
        </p:nvSpPr>
        <p:spPr/>
        <p:txBody>
          <a:bodyPr/>
          <a:lstStyle/>
          <a:p>
            <a:fld id="{5A1C45B0-DDEE-41F9-8268-3D66AF82E457}" type="slidenum">
              <a:rPr lang="en-US" smtClean="0"/>
              <a:t>13</a:t>
            </a:fld>
            <a:endParaRPr lang="en-US"/>
          </a:p>
        </p:txBody>
      </p:sp>
    </p:spTree>
    <p:extLst>
      <p:ext uri="{BB962C8B-B14F-4D97-AF65-F5344CB8AC3E}">
        <p14:creationId xmlns:p14="http://schemas.microsoft.com/office/powerpoint/2010/main" val="233022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Principal Component Analysis</a:t>
            </a:r>
          </a:p>
          <a:p>
            <a:pPr marL="171450" indent="-171450">
              <a:buFont typeface="Arial" panose="020B0604020202020204" pitchFamily="34" charset="0"/>
              <a:buChar char="•"/>
            </a:pPr>
            <a:r>
              <a:rPr lang="en-US" dirty="0"/>
              <a:t>We do not see a perfect geometric separation, but we clearly see the normal cases are grouped together</a:t>
            </a:r>
          </a:p>
        </p:txBody>
      </p:sp>
      <p:sp>
        <p:nvSpPr>
          <p:cNvPr id="4" name="Slide Number Placeholder 3"/>
          <p:cNvSpPr>
            <a:spLocks noGrp="1"/>
          </p:cNvSpPr>
          <p:nvPr>
            <p:ph type="sldNum" sz="quarter" idx="5"/>
          </p:nvPr>
        </p:nvSpPr>
        <p:spPr/>
        <p:txBody>
          <a:bodyPr/>
          <a:lstStyle/>
          <a:p>
            <a:fld id="{5A1C45B0-DDEE-41F9-8268-3D66AF82E457}" type="slidenum">
              <a:rPr lang="en-US" smtClean="0"/>
              <a:t>14</a:t>
            </a:fld>
            <a:endParaRPr lang="en-US"/>
          </a:p>
        </p:txBody>
      </p:sp>
    </p:spTree>
    <p:extLst>
      <p:ext uri="{BB962C8B-B14F-4D97-AF65-F5344CB8AC3E}">
        <p14:creationId xmlns:p14="http://schemas.microsoft.com/office/powerpoint/2010/main" val="51050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shows log fold change vs the adjusted p value</a:t>
            </a:r>
          </a:p>
          <a:p>
            <a:pPr marL="171450" indent="-171450">
              <a:buFont typeface="Arial" panose="020B0604020202020204" pitchFamily="34" charset="0"/>
              <a:buChar char="•"/>
            </a:pPr>
            <a:r>
              <a:rPr lang="en-US" dirty="0"/>
              <a:t>Fold change is a measure of biological relevancy</a:t>
            </a:r>
          </a:p>
          <a:p>
            <a:pPr marL="171450" indent="-171450">
              <a:buFont typeface="Arial" panose="020B0604020202020204" pitchFamily="34" charset="0"/>
              <a:buChar char="•"/>
            </a:pPr>
            <a:r>
              <a:rPr lang="en-US" dirty="0"/>
              <a:t>We have filtered out any log fc between -1 and 1 as no regulatory impact</a:t>
            </a:r>
          </a:p>
          <a:p>
            <a:pPr marL="171450" indent="-171450">
              <a:buFont typeface="Arial" panose="020B0604020202020204" pitchFamily="34" charset="0"/>
              <a:buChar char="•"/>
            </a:pPr>
            <a:r>
              <a:rPr lang="en-US" b="1" dirty="0"/>
              <a:t>What does up/down mean in relationship to patient clinical outcome (what impact on cancer?)</a:t>
            </a:r>
          </a:p>
        </p:txBody>
      </p:sp>
      <p:sp>
        <p:nvSpPr>
          <p:cNvPr id="4" name="Slide Number Placeholder 3"/>
          <p:cNvSpPr>
            <a:spLocks noGrp="1"/>
          </p:cNvSpPr>
          <p:nvPr>
            <p:ph type="sldNum" sz="quarter" idx="5"/>
          </p:nvPr>
        </p:nvSpPr>
        <p:spPr/>
        <p:txBody>
          <a:bodyPr/>
          <a:lstStyle/>
          <a:p>
            <a:fld id="{5A1C45B0-DDEE-41F9-8268-3D66AF82E457}" type="slidenum">
              <a:rPr lang="en-US" smtClean="0"/>
              <a:t>15</a:t>
            </a:fld>
            <a:endParaRPr lang="en-US"/>
          </a:p>
        </p:txBody>
      </p:sp>
    </p:spTree>
    <p:extLst>
      <p:ext uri="{BB962C8B-B14F-4D97-AF65-F5344CB8AC3E}">
        <p14:creationId xmlns:p14="http://schemas.microsoft.com/office/powerpoint/2010/main" val="359537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1EDA-D3C1-73F1-6994-27ABC1EC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61F50-601F-71A1-60B0-044E7E68B04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908D70-1257-FAA4-907D-9481858E4C57}"/>
              </a:ext>
            </a:extLst>
          </p:cNvPr>
          <p:cNvSpPr>
            <a:spLocks noGrp="1"/>
          </p:cNvSpPr>
          <p:nvPr>
            <p:ph type="dt" sz="half" idx="10"/>
          </p:nvPr>
        </p:nvSpPr>
        <p:spPr/>
        <p:txBody>
          <a:bodyPr/>
          <a:lstStyle/>
          <a:p>
            <a:fld id="{D3A32BA1-B25E-48B8-B5EF-BC92947700F6}" type="datetime1">
              <a:rPr lang="en-US" smtClean="0"/>
              <a:t>8/1/2024</a:t>
            </a:fld>
            <a:endParaRPr lang="en-US"/>
          </a:p>
        </p:txBody>
      </p:sp>
      <p:sp>
        <p:nvSpPr>
          <p:cNvPr id="5" name="Footer Placeholder 4">
            <a:extLst>
              <a:ext uri="{FF2B5EF4-FFF2-40B4-BE49-F238E27FC236}">
                <a16:creationId xmlns:a16="http://schemas.microsoft.com/office/drawing/2014/main" id="{42DCD858-F61A-3C1C-94E4-FB100ECC2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44FAF-97CA-57E2-A3EA-FBFAEEAF22C7}"/>
              </a:ext>
            </a:extLst>
          </p:cNvPr>
          <p:cNvSpPr>
            <a:spLocks noGrp="1"/>
          </p:cNvSpPr>
          <p:nvPr>
            <p:ph type="sldNum" sz="quarter" idx="12"/>
          </p:nvPr>
        </p:nvSpPr>
        <p:spPr>
          <a:xfrm>
            <a:off x="11472170" y="6294145"/>
            <a:ext cx="719830" cy="365125"/>
          </a:xfrm>
        </p:spPr>
        <p:txBody>
          <a:bodyPr/>
          <a:lstStyle>
            <a:lvl1pPr>
              <a:defRPr sz="2400"/>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5041184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B2DD3-F2B0-17C0-BD1A-1B447181F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B6FD5-D722-BFC5-22F3-6A4B5CE39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7E3DC-3166-D078-F8F7-17682D4F5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C6CF82-47C6-4892-8B26-14032BADF6F0}" type="datetime1">
              <a:rPr lang="en-US" smtClean="0"/>
              <a:t>8/1/2024</a:t>
            </a:fld>
            <a:endParaRPr lang="en-US"/>
          </a:p>
        </p:txBody>
      </p:sp>
      <p:sp>
        <p:nvSpPr>
          <p:cNvPr id="5" name="Footer Placeholder 4">
            <a:extLst>
              <a:ext uri="{FF2B5EF4-FFF2-40B4-BE49-F238E27FC236}">
                <a16:creationId xmlns:a16="http://schemas.microsoft.com/office/drawing/2014/main" id="{8D948090-BFE6-97CC-E4A9-89129FC7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8B9DB-F270-3F2F-409A-91D77BD246D6}"/>
              </a:ext>
            </a:extLst>
          </p:cNvPr>
          <p:cNvSpPr>
            <a:spLocks noGrp="1"/>
          </p:cNvSpPr>
          <p:nvPr>
            <p:ph type="sldNum" sz="quarter" idx="4"/>
          </p:nvPr>
        </p:nvSpPr>
        <p:spPr>
          <a:xfrm>
            <a:off x="10031766" y="6356350"/>
            <a:ext cx="1322033" cy="365125"/>
          </a:xfrm>
          <a:prstGeom prst="rect">
            <a:avLst/>
          </a:prstGeom>
        </p:spPr>
        <p:txBody>
          <a:bodyPr vert="horz" lIns="91440" tIns="45720" rIns="91440" bIns="45720" rtlCol="0" anchor="ctr"/>
          <a:lstStyle>
            <a:lvl1pPr algn="l">
              <a:defRPr sz="2000" b="1" i="0" baseline="0">
                <a:solidFill>
                  <a:schemeClr val="tx1"/>
                </a:solidFill>
              </a:defRPr>
            </a:lvl1pPr>
          </a:lstStyle>
          <a:p>
            <a:fld id="{A66D5C35-5E47-4471-9DCD-7E839D3518EC}" type="slidenum">
              <a:rPr lang="en-US" smtClean="0"/>
              <a:pPr/>
              <a:t>‹#›</a:t>
            </a:fld>
            <a:endParaRPr lang="en-US" dirty="0"/>
          </a:p>
        </p:txBody>
      </p:sp>
    </p:spTree>
    <p:extLst>
      <p:ext uri="{BB962C8B-B14F-4D97-AF65-F5344CB8AC3E}">
        <p14:creationId xmlns:p14="http://schemas.microsoft.com/office/powerpoint/2010/main" val="305535176"/>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bioinformaticsworkbook.org/tutorials/wgcna.html#gsc.tab=0" TargetMode="External"/><Relationship Id="rId5" Type="http://schemas.openxmlformats.org/officeDocument/2006/relationships/hyperlink" Target="https://www.costalab.org/wp-content/uploads/2020/11/R_class_D3.html" TargetMode="External"/><Relationship Id="rId4" Type="http://schemas.openxmlformats.org/officeDocument/2006/relationships/hyperlink" Target="https://doi.org/10.1038/s41598-024-53265-z"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A38A6-657C-E728-4A6C-7233A6E46F7F}"/>
              </a:ext>
            </a:extLst>
          </p:cNvPr>
          <p:cNvSpPr>
            <a:spLocks noGrp="1"/>
          </p:cNvSpPr>
          <p:nvPr>
            <p:ph type="title"/>
          </p:nvPr>
        </p:nvSpPr>
        <p:spPr>
          <a:xfrm>
            <a:off x="1979236" y="625642"/>
            <a:ext cx="8233528" cy="2396690"/>
          </a:xfrm>
        </p:spPr>
        <p:txBody>
          <a:bodyPr>
            <a:noAutofit/>
          </a:bodyPr>
          <a:lstStyle/>
          <a:p>
            <a:pPr algn="ctr"/>
            <a:r>
              <a:rPr lang="en-US" sz="2900" dirty="0">
                <a:solidFill>
                  <a:schemeClr val="bg1"/>
                </a:solidFill>
              </a:rPr>
              <a:t>Identification and preliminary analysis of hub genes associated with bladder cancer progression by comprehensive bioinformatics analysis</a:t>
            </a:r>
            <a:r>
              <a:rPr lang="en-US" sz="2900" baseline="30000" dirty="0">
                <a:solidFill>
                  <a:schemeClr val="bg1"/>
                </a:solidFill>
              </a:rPr>
              <a:t>1</a:t>
            </a:r>
            <a:br>
              <a:rPr lang="en-US" sz="2900" baseline="30000" dirty="0">
                <a:solidFill>
                  <a:schemeClr val="bg1"/>
                </a:solidFill>
              </a:rPr>
            </a:br>
            <a:br>
              <a:rPr lang="en-US" sz="2400" baseline="30000" dirty="0">
                <a:solidFill>
                  <a:schemeClr val="bg1"/>
                </a:solidFill>
              </a:rPr>
            </a:br>
            <a:r>
              <a:rPr lang="en-US" sz="2400" baseline="30000" dirty="0">
                <a:solidFill>
                  <a:schemeClr val="bg1"/>
                </a:solidFill>
              </a:rPr>
              <a:t>Han Wang, Junjie Liu, </a:t>
            </a:r>
            <a:r>
              <a:rPr lang="en-US" sz="2400" baseline="30000" dirty="0" err="1">
                <a:solidFill>
                  <a:schemeClr val="bg1"/>
                </a:solidFill>
              </a:rPr>
              <a:t>Yanyan</a:t>
            </a:r>
            <a:r>
              <a:rPr lang="en-US" sz="2400" baseline="30000" dirty="0">
                <a:solidFill>
                  <a:schemeClr val="bg1"/>
                </a:solidFill>
              </a:rPr>
              <a:t> Lou, Yang Liu, </a:t>
            </a:r>
            <a:r>
              <a:rPr lang="en-US" sz="2400" baseline="30000" dirty="0" err="1">
                <a:solidFill>
                  <a:schemeClr val="bg1"/>
                </a:solidFill>
              </a:rPr>
              <a:t>Jieqing</a:t>
            </a:r>
            <a:r>
              <a:rPr lang="en-US" sz="2400" baseline="30000" dirty="0">
                <a:solidFill>
                  <a:schemeClr val="bg1"/>
                </a:solidFill>
              </a:rPr>
              <a:t> Chen, </a:t>
            </a:r>
            <a:r>
              <a:rPr lang="en-US" sz="2400" baseline="30000" dirty="0" err="1">
                <a:solidFill>
                  <a:schemeClr val="bg1"/>
                </a:solidFill>
              </a:rPr>
              <a:t>Xinhui</a:t>
            </a:r>
            <a:r>
              <a:rPr lang="en-US" sz="2400" baseline="30000" dirty="0">
                <a:solidFill>
                  <a:schemeClr val="bg1"/>
                </a:solidFill>
              </a:rPr>
              <a:t> Liao, </a:t>
            </a:r>
            <a:r>
              <a:rPr lang="en-US" sz="2400" baseline="30000" dirty="0" err="1">
                <a:solidFill>
                  <a:schemeClr val="bg1"/>
                </a:solidFill>
              </a:rPr>
              <a:t>Xiuming</a:t>
            </a:r>
            <a:r>
              <a:rPr lang="en-US" sz="2400" baseline="30000" dirty="0">
                <a:solidFill>
                  <a:schemeClr val="bg1"/>
                </a:solidFill>
              </a:rPr>
              <a:t> Zhang, Chengzhi Zhou, </a:t>
            </a:r>
            <a:r>
              <a:rPr lang="en-US" sz="2400" baseline="30000" dirty="0" err="1">
                <a:solidFill>
                  <a:schemeClr val="bg1"/>
                </a:solidFill>
              </a:rPr>
              <a:t>Hongbing</a:t>
            </a:r>
            <a:r>
              <a:rPr lang="en-US" sz="2400" baseline="30000" dirty="0">
                <a:solidFill>
                  <a:schemeClr val="bg1"/>
                </a:solidFill>
              </a:rPr>
              <a:t> Mei &amp; Aifa Tang, Scientific Reports, 2024</a:t>
            </a:r>
            <a:br>
              <a:rPr lang="en-US" sz="2400" baseline="30000" dirty="0">
                <a:solidFill>
                  <a:schemeClr val="bg1"/>
                </a:solidFill>
              </a:rPr>
            </a:br>
            <a:br>
              <a:rPr lang="en-US" sz="2900" baseline="30000" dirty="0">
                <a:solidFill>
                  <a:schemeClr val="bg1"/>
                </a:solidFill>
              </a:rPr>
            </a:br>
            <a:endParaRPr lang="en-US" sz="2900" baseline="30000" dirty="0">
              <a:solidFill>
                <a:srgbClr val="FFFFFF"/>
              </a:solidFill>
            </a:endParaRPr>
          </a:p>
        </p:txBody>
      </p:sp>
      <p:sp>
        <p:nvSpPr>
          <p:cNvPr id="5" name="Content Placeholder 4">
            <a:extLst>
              <a:ext uri="{FF2B5EF4-FFF2-40B4-BE49-F238E27FC236}">
                <a16:creationId xmlns:a16="http://schemas.microsoft.com/office/drawing/2014/main" id="{E4E561D6-7CD3-4E3B-15C8-30720F6E0531}"/>
              </a:ext>
            </a:extLst>
          </p:cNvPr>
          <p:cNvSpPr>
            <a:spLocks noGrp="1"/>
          </p:cNvSpPr>
          <p:nvPr>
            <p:ph idx="1"/>
          </p:nvPr>
        </p:nvSpPr>
        <p:spPr>
          <a:xfrm>
            <a:off x="862160" y="3429000"/>
            <a:ext cx="10467680" cy="2213966"/>
          </a:xfrm>
        </p:spPr>
        <p:txBody>
          <a:bodyPr vert="horz" lIns="91440" tIns="45720" rIns="91440" bIns="45720" rtlCol="0" anchor="t">
            <a:normAutofit/>
          </a:bodyPr>
          <a:lstStyle/>
          <a:p>
            <a:pPr marL="0" indent="0" algn="ctr">
              <a:buNone/>
            </a:pPr>
            <a:r>
              <a:rPr lang="en-US" sz="2400" dirty="0">
                <a:solidFill>
                  <a:schemeClr val="accent1">
                    <a:lumMod val="40000"/>
                    <a:lumOff val="60000"/>
                  </a:schemeClr>
                </a:solidFill>
              </a:rPr>
              <a:t>Presentation by Adam Cankaya</a:t>
            </a:r>
            <a:br>
              <a:rPr lang="en-US" sz="2400" dirty="0"/>
            </a:br>
            <a:r>
              <a:rPr lang="en-US" sz="2400" dirty="0">
                <a:solidFill>
                  <a:schemeClr val="accent1">
                    <a:lumMod val="40000"/>
                    <a:lumOff val="60000"/>
                  </a:schemeClr>
                </a:solidFill>
              </a:rPr>
              <a:t>acankaya2017@fau.edu</a:t>
            </a:r>
            <a:br>
              <a:rPr lang="en-US" sz="2400" dirty="0"/>
            </a:br>
            <a:r>
              <a:rPr lang="en-US" sz="2400" dirty="0">
                <a:solidFill>
                  <a:schemeClr val="accent1">
                    <a:lumMod val="40000"/>
                    <a:lumOff val="60000"/>
                  </a:schemeClr>
                </a:solidFill>
              </a:rPr>
              <a:t>Florida Atlantic University</a:t>
            </a:r>
            <a:br>
              <a:rPr lang="en-US" sz="2400" dirty="0"/>
            </a:br>
            <a:r>
              <a:rPr lang="en-US" sz="2400" dirty="0">
                <a:solidFill>
                  <a:schemeClr val="accent1">
                    <a:lumMod val="40000"/>
                    <a:lumOff val="60000"/>
                  </a:schemeClr>
                </a:solidFill>
              </a:rPr>
              <a:t>Department of Electrical Engineering and Computer Science</a:t>
            </a:r>
            <a:br>
              <a:rPr lang="en-US" sz="2400" dirty="0"/>
            </a:br>
            <a:r>
              <a:rPr lang="en-US" sz="2400" dirty="0">
                <a:solidFill>
                  <a:schemeClr val="accent1">
                    <a:lumMod val="40000"/>
                    <a:lumOff val="60000"/>
                  </a:schemeClr>
                </a:solidFill>
              </a:rPr>
              <a:t>COT 6900 Independent Study, Summer 2024</a:t>
            </a:r>
          </a:p>
        </p:txBody>
      </p:sp>
      <p:sp>
        <p:nvSpPr>
          <p:cNvPr id="2" name="Slide Number Placeholder 1">
            <a:extLst>
              <a:ext uri="{FF2B5EF4-FFF2-40B4-BE49-F238E27FC236}">
                <a16:creationId xmlns:a16="http://schemas.microsoft.com/office/drawing/2014/main" id="{7B8E2343-55B4-636D-AA1C-1D49BFD9AC60}"/>
              </a:ext>
            </a:extLst>
          </p:cNvPr>
          <p:cNvSpPr>
            <a:spLocks noGrp="1"/>
          </p:cNvSpPr>
          <p:nvPr>
            <p:ph type="sldNum" sz="quarter" idx="12"/>
          </p:nvPr>
        </p:nvSpPr>
        <p:spPr/>
        <p:txBody>
          <a:bodyPr/>
          <a:lstStyle/>
          <a:p>
            <a:fld id="{A66D5C35-5E47-4471-9DCD-7E839D3518EC}" type="slidenum">
              <a:rPr lang="en-US" smtClean="0"/>
              <a:t>1</a:t>
            </a:fld>
            <a:endParaRPr lang="en-US" dirty="0"/>
          </a:p>
        </p:txBody>
      </p:sp>
    </p:spTree>
    <p:extLst>
      <p:ext uri="{BB962C8B-B14F-4D97-AF65-F5344CB8AC3E}">
        <p14:creationId xmlns:p14="http://schemas.microsoft.com/office/powerpoint/2010/main" val="1051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A0058DF-4475-7A64-0120-5EF56DE43F95}"/>
              </a:ext>
            </a:extLst>
          </p:cNvPr>
          <p:cNvPicPr>
            <a:picLocks noChangeAspect="1"/>
          </p:cNvPicPr>
          <p:nvPr/>
        </p:nvPicPr>
        <p:blipFill>
          <a:blip r:embed="rId4"/>
          <a:stretch>
            <a:fillRect/>
          </a:stretch>
        </p:blipFill>
        <p:spPr>
          <a:xfrm>
            <a:off x="4099875" y="3498450"/>
            <a:ext cx="3505689" cy="17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 - Step 1 – RNA profile data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10</a:t>
            </a:fld>
            <a:endParaRPr lang="en-US" dirty="0"/>
          </a:p>
        </p:txBody>
      </p:sp>
      <p:sp>
        <p:nvSpPr>
          <p:cNvPr id="12" name="Left Brace 11">
            <a:extLst>
              <a:ext uri="{FF2B5EF4-FFF2-40B4-BE49-F238E27FC236}">
                <a16:creationId xmlns:a16="http://schemas.microsoft.com/office/drawing/2014/main" id="{097D52A5-5E4A-362F-106A-04D081B3287A}"/>
              </a:ext>
            </a:extLst>
          </p:cNvPr>
          <p:cNvSpPr/>
          <p:nvPr/>
        </p:nvSpPr>
        <p:spPr>
          <a:xfrm>
            <a:off x="3661770" y="3953209"/>
            <a:ext cx="266257" cy="124195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74D2037-4D6B-56D2-E083-CEA4DF3B2B13}"/>
              </a:ext>
            </a:extLst>
          </p:cNvPr>
          <p:cNvSpPr txBox="1"/>
          <p:nvPr/>
        </p:nvSpPr>
        <p:spPr>
          <a:xfrm>
            <a:off x="2778892" y="4379635"/>
            <a:ext cx="796954" cy="369332"/>
          </a:xfrm>
          <a:prstGeom prst="rect">
            <a:avLst/>
          </a:prstGeom>
          <a:noFill/>
        </p:spPr>
        <p:txBody>
          <a:bodyPr wrap="square" rtlCol="0">
            <a:spAutoFit/>
          </a:bodyPr>
          <a:lstStyle/>
          <a:p>
            <a:r>
              <a:rPr lang="en-US" dirty="0">
                <a:solidFill>
                  <a:srgbClr val="FF0000"/>
                </a:solidFill>
              </a:rPr>
              <a:t>genes</a:t>
            </a:r>
          </a:p>
        </p:txBody>
      </p:sp>
      <p:sp>
        <p:nvSpPr>
          <p:cNvPr id="15" name="Left Brace 14">
            <a:extLst>
              <a:ext uri="{FF2B5EF4-FFF2-40B4-BE49-F238E27FC236}">
                <a16:creationId xmlns:a16="http://schemas.microsoft.com/office/drawing/2014/main" id="{8565F859-EC5E-EDEB-CDEA-A1D8D76596AC}"/>
              </a:ext>
            </a:extLst>
          </p:cNvPr>
          <p:cNvSpPr/>
          <p:nvPr/>
        </p:nvSpPr>
        <p:spPr>
          <a:xfrm rot="5400000">
            <a:off x="6250355" y="2236077"/>
            <a:ext cx="288998" cy="23377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81533B-3781-34BF-5BC6-1934EF60B3D7}"/>
              </a:ext>
            </a:extLst>
          </p:cNvPr>
          <p:cNvSpPr txBox="1"/>
          <p:nvPr/>
        </p:nvSpPr>
        <p:spPr>
          <a:xfrm>
            <a:off x="5385655" y="2942085"/>
            <a:ext cx="3355597" cy="369332"/>
          </a:xfrm>
          <a:prstGeom prst="rect">
            <a:avLst/>
          </a:prstGeom>
          <a:noFill/>
        </p:spPr>
        <p:txBody>
          <a:bodyPr wrap="square" rtlCol="0">
            <a:spAutoFit/>
          </a:bodyPr>
          <a:lstStyle/>
          <a:p>
            <a:r>
              <a:rPr lang="en-US" dirty="0">
                <a:solidFill>
                  <a:srgbClr val="FF0000"/>
                </a:solidFill>
              </a:rPr>
              <a:t>Cases (patients)</a:t>
            </a:r>
          </a:p>
        </p:txBody>
      </p:sp>
      <p:sp>
        <p:nvSpPr>
          <p:cNvPr id="17" name="Left Brace 16">
            <a:extLst>
              <a:ext uri="{FF2B5EF4-FFF2-40B4-BE49-F238E27FC236}">
                <a16:creationId xmlns:a16="http://schemas.microsoft.com/office/drawing/2014/main" id="{EA4B6B9A-80B5-D20A-ED9F-70A5997F8E57}"/>
              </a:ext>
            </a:extLst>
          </p:cNvPr>
          <p:cNvSpPr/>
          <p:nvPr/>
        </p:nvSpPr>
        <p:spPr>
          <a:xfrm rot="16200000">
            <a:off x="6323067" y="4283665"/>
            <a:ext cx="288997" cy="22314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B33022-E186-24D5-42ED-DB1A62A5001E}"/>
              </a:ext>
            </a:extLst>
          </p:cNvPr>
          <p:cNvSpPr txBox="1"/>
          <p:nvPr/>
        </p:nvSpPr>
        <p:spPr>
          <a:xfrm>
            <a:off x="5225997" y="5415888"/>
            <a:ext cx="2877769" cy="369332"/>
          </a:xfrm>
          <a:prstGeom prst="rect">
            <a:avLst/>
          </a:prstGeom>
          <a:noFill/>
        </p:spPr>
        <p:txBody>
          <a:bodyPr wrap="square" rtlCol="0">
            <a:spAutoFit/>
          </a:bodyPr>
          <a:lstStyle/>
          <a:p>
            <a:r>
              <a:rPr lang="en-US" dirty="0">
                <a:solidFill>
                  <a:srgbClr val="FF0000"/>
                </a:solidFill>
              </a:rPr>
              <a:t>Raw gene count per case</a:t>
            </a:r>
          </a:p>
        </p:txBody>
      </p:sp>
      <p:pic>
        <p:nvPicPr>
          <p:cNvPr id="20" name="Picture 19">
            <a:extLst>
              <a:ext uri="{FF2B5EF4-FFF2-40B4-BE49-F238E27FC236}">
                <a16:creationId xmlns:a16="http://schemas.microsoft.com/office/drawing/2014/main" id="{E4F9DDCB-9065-FC84-7567-3F6C3ABD08FB}"/>
              </a:ext>
            </a:extLst>
          </p:cNvPr>
          <p:cNvPicPr>
            <a:picLocks noChangeAspect="1"/>
          </p:cNvPicPr>
          <p:nvPr/>
        </p:nvPicPr>
        <p:blipFill>
          <a:blip r:embed="rId5"/>
          <a:stretch>
            <a:fillRect/>
          </a:stretch>
        </p:blipFill>
        <p:spPr>
          <a:xfrm>
            <a:off x="1304668" y="1886815"/>
            <a:ext cx="9373908" cy="943107"/>
          </a:xfrm>
          <a:prstGeom prst="rect">
            <a:avLst/>
          </a:prstGeom>
        </p:spPr>
      </p:pic>
    </p:spTree>
    <p:extLst>
      <p:ext uri="{BB962C8B-B14F-4D97-AF65-F5344CB8AC3E}">
        <p14:creationId xmlns:p14="http://schemas.microsoft.com/office/powerpoint/2010/main" val="1113894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Dr. Wang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9" y="1761144"/>
            <a:ext cx="9645149" cy="3624509"/>
          </a:xfrm>
        </p:spPr>
        <p:txBody>
          <a:bodyPr>
            <a:normAutofit fontScale="85000" lnSpcReduction="20000"/>
          </a:bodyPr>
          <a:lstStyle/>
          <a:p>
            <a:r>
              <a:rPr lang="en-US" dirty="0"/>
              <a:t>R package </a:t>
            </a:r>
            <a:r>
              <a:rPr lang="en-US" i="1" dirty="0" err="1"/>
              <a:t>edgeR</a:t>
            </a:r>
            <a:r>
              <a:rPr lang="en-US" dirty="0"/>
              <a:t> identify differentially expressed genes between cancer and normal tissue</a:t>
            </a:r>
          </a:p>
          <a:p>
            <a:pPr lvl="1"/>
            <a:r>
              <a:rPr lang="en-US" dirty="0"/>
              <a:t>|log FC| &gt; 1.0 , log fold change value indicates overexpression</a:t>
            </a:r>
          </a:p>
          <a:p>
            <a:pPr lvl="1"/>
            <a:r>
              <a:rPr lang="en-US" dirty="0"/>
              <a:t>adjusted P &lt; 0.05, indicates &lt;5% false discovery rate</a:t>
            </a:r>
          </a:p>
          <a:p>
            <a:endParaRPr lang="en-US" dirty="0"/>
          </a:p>
          <a:p>
            <a:r>
              <a:rPr lang="en-US" dirty="0"/>
              <a:t>R package </a:t>
            </a:r>
            <a:r>
              <a:rPr lang="en-US" i="1" dirty="0"/>
              <a:t>WGCNA</a:t>
            </a:r>
            <a:r>
              <a:rPr lang="en-US" dirty="0"/>
              <a:t> builds weighted co-expression networks</a:t>
            </a:r>
          </a:p>
          <a:p>
            <a:pPr lvl="1"/>
            <a:r>
              <a:rPr lang="en-US" dirty="0"/>
              <a:t>Captures both positive and negative correlations between genes</a:t>
            </a:r>
          </a:p>
          <a:p>
            <a:pPr lvl="1"/>
            <a:r>
              <a:rPr lang="en-US" dirty="0"/>
              <a:t>Creates hierarchical tree with branches representing gene modules</a:t>
            </a:r>
          </a:p>
          <a:p>
            <a:endParaRPr lang="en-US" dirty="0"/>
          </a:p>
          <a:p>
            <a:r>
              <a:rPr lang="en-US" dirty="0"/>
              <a:t>Two modules with highest positive correlation in normal and tumor groups selected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11</a:t>
            </a:fld>
            <a:endParaRPr lang="en-US" dirty="0"/>
          </a:p>
        </p:txBody>
      </p:sp>
    </p:spTree>
    <p:extLst>
      <p:ext uri="{BB962C8B-B14F-4D97-AF65-F5344CB8AC3E}">
        <p14:creationId xmlns:p14="http://schemas.microsoft.com/office/powerpoint/2010/main" val="15943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Dr. Wang - Step 2 – Identify DEGs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12</a:t>
            </a:fld>
            <a:endParaRPr lang="en-US" dirty="0"/>
          </a:p>
        </p:txBody>
      </p:sp>
      <p:pic>
        <p:nvPicPr>
          <p:cNvPr id="6" name="Picture 5">
            <a:extLst>
              <a:ext uri="{FF2B5EF4-FFF2-40B4-BE49-F238E27FC236}">
                <a16:creationId xmlns:a16="http://schemas.microsoft.com/office/drawing/2014/main" id="{24B90CED-912C-B57E-C646-C86706F8EF11}"/>
              </a:ext>
            </a:extLst>
          </p:cNvPr>
          <p:cNvPicPr>
            <a:picLocks noChangeAspect="1"/>
          </p:cNvPicPr>
          <p:nvPr/>
        </p:nvPicPr>
        <p:blipFill>
          <a:blip r:embed="rId4"/>
          <a:stretch>
            <a:fillRect/>
          </a:stretch>
        </p:blipFill>
        <p:spPr>
          <a:xfrm>
            <a:off x="6316910" y="1581690"/>
            <a:ext cx="4375779" cy="4708468"/>
          </a:xfrm>
          <a:prstGeom prst="rect">
            <a:avLst/>
          </a:prstGeom>
        </p:spPr>
      </p:pic>
      <p:pic>
        <p:nvPicPr>
          <p:cNvPr id="8" name="Picture 7">
            <a:extLst>
              <a:ext uri="{FF2B5EF4-FFF2-40B4-BE49-F238E27FC236}">
                <a16:creationId xmlns:a16="http://schemas.microsoft.com/office/drawing/2014/main" id="{6FC70556-B027-14D5-385F-E8FF866D7354}"/>
              </a:ext>
            </a:extLst>
          </p:cNvPr>
          <p:cNvPicPr>
            <a:picLocks noChangeAspect="1"/>
          </p:cNvPicPr>
          <p:nvPr/>
        </p:nvPicPr>
        <p:blipFill>
          <a:blip r:embed="rId5"/>
          <a:stretch>
            <a:fillRect/>
          </a:stretch>
        </p:blipFill>
        <p:spPr>
          <a:xfrm>
            <a:off x="771787" y="1581690"/>
            <a:ext cx="5164268" cy="4501474"/>
          </a:xfrm>
          <a:prstGeom prst="rect">
            <a:avLst/>
          </a:prstGeom>
        </p:spPr>
      </p:pic>
    </p:spTree>
    <p:extLst>
      <p:ext uri="{BB962C8B-B14F-4D97-AF65-F5344CB8AC3E}">
        <p14:creationId xmlns:p14="http://schemas.microsoft.com/office/powerpoint/2010/main" val="2776587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 - Step 2 – Identify DEGs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983701" y="1774652"/>
            <a:ext cx="9645149" cy="3624509"/>
          </a:xfrm>
        </p:spPr>
        <p:txBody>
          <a:bodyPr>
            <a:normAutofit/>
          </a:bodyPr>
          <a:lstStyle/>
          <a:p>
            <a:r>
              <a:rPr lang="en-US" sz="2400" dirty="0"/>
              <a:t>Using R packages </a:t>
            </a:r>
            <a:r>
              <a:rPr lang="en-US" sz="2400" i="1" dirty="0" err="1"/>
              <a:t>edgeR</a:t>
            </a:r>
            <a:r>
              <a:rPr lang="en-US" sz="2400" dirty="0"/>
              <a:t> and </a:t>
            </a:r>
            <a:r>
              <a:rPr lang="en-US" sz="2400" i="1" dirty="0" err="1"/>
              <a:t>limma</a:t>
            </a:r>
            <a:r>
              <a:rPr lang="en-US" sz="2400" dirty="0"/>
              <a:t> to identify differentially expressed genes between cancer and normal tissue</a:t>
            </a:r>
          </a:p>
          <a:p>
            <a:r>
              <a:rPr lang="en-US" sz="2400" dirty="0"/>
              <a:t>For now, using:</a:t>
            </a:r>
          </a:p>
          <a:p>
            <a:pPr lvl="1"/>
            <a:r>
              <a:rPr lang="en-US" sz="2000" i="1" dirty="0"/>
              <a:t>Voom</a:t>
            </a:r>
            <a:r>
              <a:rPr lang="en-US" sz="2000" dirty="0"/>
              <a:t> – prepare data for linear</a:t>
            </a:r>
            <a:br>
              <a:rPr lang="en-US" sz="2000" dirty="0"/>
            </a:br>
            <a:r>
              <a:rPr lang="en-US" sz="2000" dirty="0"/>
              <a:t>modeling (transform to </a:t>
            </a:r>
            <a:r>
              <a:rPr lang="en-US" sz="2000" dirty="0" err="1"/>
              <a:t>logCPM</a:t>
            </a:r>
            <a:r>
              <a:rPr lang="en-US" sz="2000" dirty="0"/>
              <a:t>)</a:t>
            </a:r>
            <a:endParaRPr lang="en-US" sz="2000" i="1" dirty="0"/>
          </a:p>
          <a:p>
            <a:pPr lvl="1"/>
            <a:r>
              <a:rPr lang="en-US" sz="2000" i="1" dirty="0" err="1"/>
              <a:t>lmFit</a:t>
            </a:r>
            <a:r>
              <a:rPr lang="en-US" sz="2000" dirty="0"/>
              <a:t> – fit data to linear model </a:t>
            </a:r>
            <a:endParaRPr lang="en-US" sz="2000" i="1" dirty="0"/>
          </a:p>
          <a:p>
            <a:pPr lvl="1"/>
            <a:r>
              <a:rPr lang="en-US" sz="2000" i="1" dirty="0" err="1"/>
              <a:t>eBayes</a:t>
            </a:r>
            <a:r>
              <a:rPr lang="en-US" sz="2000" dirty="0"/>
              <a:t> – empirical Bayes</a:t>
            </a:r>
            <a:br>
              <a:rPr lang="en-US" sz="2000" dirty="0"/>
            </a:br>
            <a:r>
              <a:rPr lang="en-US" sz="2000" dirty="0"/>
              <a:t>moderation of standard errors</a:t>
            </a:r>
            <a:endParaRPr lang="en-US" sz="2000" i="1" dirty="0"/>
          </a:p>
          <a:p>
            <a:pPr lvl="1"/>
            <a:r>
              <a:rPr lang="en-US" sz="2000" dirty="0"/>
              <a:t>elastic net model (alpha = 0.5)</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13</a:t>
            </a:fld>
            <a:endParaRPr lang="en-US" dirty="0"/>
          </a:p>
        </p:txBody>
      </p:sp>
      <p:pic>
        <p:nvPicPr>
          <p:cNvPr id="7" name="Picture 6">
            <a:extLst>
              <a:ext uri="{FF2B5EF4-FFF2-40B4-BE49-F238E27FC236}">
                <a16:creationId xmlns:a16="http://schemas.microsoft.com/office/drawing/2014/main" id="{D45913DC-5EAF-E408-0F65-1DDEFF426574}"/>
              </a:ext>
            </a:extLst>
          </p:cNvPr>
          <p:cNvPicPr>
            <a:picLocks noChangeAspect="1"/>
          </p:cNvPicPr>
          <p:nvPr/>
        </p:nvPicPr>
        <p:blipFill>
          <a:blip r:embed="rId4"/>
          <a:stretch>
            <a:fillRect/>
          </a:stretch>
        </p:blipFill>
        <p:spPr>
          <a:xfrm>
            <a:off x="5670958" y="2428344"/>
            <a:ext cx="5808069" cy="3364830"/>
          </a:xfrm>
          <a:prstGeom prst="rect">
            <a:avLst/>
          </a:prstGeom>
        </p:spPr>
      </p:pic>
    </p:spTree>
    <p:extLst>
      <p:ext uri="{BB962C8B-B14F-4D97-AF65-F5344CB8AC3E}">
        <p14:creationId xmlns:p14="http://schemas.microsoft.com/office/powerpoint/2010/main" val="1313644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04675" y="906723"/>
            <a:ext cx="11026629" cy="825984"/>
          </a:xfrm>
        </p:spPr>
        <p:txBody>
          <a:bodyPr>
            <a:noAutofit/>
          </a:bodyPr>
          <a:lstStyle/>
          <a:p>
            <a:r>
              <a:rPr lang="en-US" sz="3600" dirty="0"/>
              <a:t>Adam - Step 2 – Identify DEGs – PCA</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14</a:t>
            </a:fld>
            <a:endParaRPr lang="en-US" dirty="0"/>
          </a:p>
        </p:txBody>
      </p:sp>
      <p:pic>
        <p:nvPicPr>
          <p:cNvPr id="10" name="Picture 9">
            <a:extLst>
              <a:ext uri="{FF2B5EF4-FFF2-40B4-BE49-F238E27FC236}">
                <a16:creationId xmlns:a16="http://schemas.microsoft.com/office/drawing/2014/main" id="{61E05557-1228-8643-CE72-E651DB5ABCEE}"/>
              </a:ext>
            </a:extLst>
          </p:cNvPr>
          <p:cNvPicPr>
            <a:picLocks noChangeAspect="1"/>
          </p:cNvPicPr>
          <p:nvPr/>
        </p:nvPicPr>
        <p:blipFill>
          <a:blip r:embed="rId4"/>
          <a:stretch>
            <a:fillRect/>
          </a:stretch>
        </p:blipFill>
        <p:spPr>
          <a:xfrm>
            <a:off x="2375112" y="1556940"/>
            <a:ext cx="7441775" cy="4039641"/>
          </a:xfrm>
          <a:prstGeom prst="rect">
            <a:avLst/>
          </a:prstGeom>
        </p:spPr>
      </p:pic>
    </p:spTree>
    <p:extLst>
      <p:ext uri="{BB962C8B-B14F-4D97-AF65-F5344CB8AC3E}">
        <p14:creationId xmlns:p14="http://schemas.microsoft.com/office/powerpoint/2010/main" val="344733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sz="3600" dirty="0"/>
              <a:t>Adam - Step 2 – Identify DEGs – Volcano Plot</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15</a:t>
            </a:fld>
            <a:endParaRPr lang="en-US" dirty="0"/>
          </a:p>
        </p:txBody>
      </p:sp>
      <p:pic>
        <p:nvPicPr>
          <p:cNvPr id="8" name="Picture 7">
            <a:extLst>
              <a:ext uri="{FF2B5EF4-FFF2-40B4-BE49-F238E27FC236}">
                <a16:creationId xmlns:a16="http://schemas.microsoft.com/office/drawing/2014/main" id="{BF31B215-25D2-42C7-C925-F3E5DE651F4A}"/>
              </a:ext>
            </a:extLst>
          </p:cNvPr>
          <p:cNvPicPr>
            <a:picLocks noChangeAspect="1"/>
          </p:cNvPicPr>
          <p:nvPr/>
        </p:nvPicPr>
        <p:blipFill>
          <a:blip r:embed="rId4"/>
          <a:stretch>
            <a:fillRect/>
          </a:stretch>
        </p:blipFill>
        <p:spPr>
          <a:xfrm>
            <a:off x="1333849" y="1381372"/>
            <a:ext cx="8500844" cy="4259141"/>
          </a:xfrm>
          <a:prstGeom prst="rect">
            <a:avLst/>
          </a:prstGeom>
        </p:spPr>
      </p:pic>
    </p:spTree>
    <p:extLst>
      <p:ext uri="{BB962C8B-B14F-4D97-AF65-F5344CB8AC3E}">
        <p14:creationId xmlns:p14="http://schemas.microsoft.com/office/powerpoint/2010/main" val="1719706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a:bodyPr>
          <a:lstStyle/>
          <a:p>
            <a:r>
              <a:rPr lang="en-US" dirty="0"/>
              <a:t>Adam - Step 2 – Identify DEGs - Heatmap</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16</a:t>
            </a:fld>
            <a:endParaRPr lang="en-US" dirty="0"/>
          </a:p>
        </p:txBody>
      </p:sp>
      <p:pic>
        <p:nvPicPr>
          <p:cNvPr id="6" name="Picture 5">
            <a:extLst>
              <a:ext uri="{FF2B5EF4-FFF2-40B4-BE49-F238E27FC236}">
                <a16:creationId xmlns:a16="http://schemas.microsoft.com/office/drawing/2014/main" id="{47D585F5-9E77-804E-B80C-297468F2F9D3}"/>
              </a:ext>
            </a:extLst>
          </p:cNvPr>
          <p:cNvPicPr>
            <a:picLocks noChangeAspect="1"/>
          </p:cNvPicPr>
          <p:nvPr/>
        </p:nvPicPr>
        <p:blipFill>
          <a:blip r:embed="rId4"/>
          <a:stretch>
            <a:fillRect/>
          </a:stretch>
        </p:blipFill>
        <p:spPr>
          <a:xfrm>
            <a:off x="2496286" y="1364973"/>
            <a:ext cx="7199426" cy="4366755"/>
          </a:xfrm>
          <a:prstGeom prst="rect">
            <a:avLst/>
          </a:prstGeom>
        </p:spPr>
      </p:pic>
    </p:spTree>
    <p:extLst>
      <p:ext uri="{BB962C8B-B14F-4D97-AF65-F5344CB8AC3E}">
        <p14:creationId xmlns:p14="http://schemas.microsoft.com/office/powerpoint/2010/main" val="118166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199" y="653122"/>
            <a:ext cx="10515600" cy="825984"/>
          </a:xfrm>
        </p:spPr>
        <p:txBody>
          <a:bodyPr>
            <a:normAutofit fontScale="90000"/>
          </a:bodyPr>
          <a:lstStyle/>
          <a:p>
            <a:r>
              <a:rPr lang="en-US" dirty="0"/>
              <a:t>Dr. Wang - Step 2 – Identify DEGs – TCGA Results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17</a:t>
            </a:fld>
            <a:endParaRPr lang="en-US" dirty="0"/>
          </a:p>
        </p:txBody>
      </p:sp>
      <p:sp>
        <p:nvSpPr>
          <p:cNvPr id="3" name="TextBox 2">
            <a:extLst>
              <a:ext uri="{FF2B5EF4-FFF2-40B4-BE49-F238E27FC236}">
                <a16:creationId xmlns:a16="http://schemas.microsoft.com/office/drawing/2014/main" id="{61BD08A9-828C-EA79-00EB-F6E933371B4B}"/>
              </a:ext>
            </a:extLst>
          </p:cNvPr>
          <p:cNvSpPr txBox="1"/>
          <p:nvPr/>
        </p:nvSpPr>
        <p:spPr>
          <a:xfrm>
            <a:off x="687907" y="1495884"/>
            <a:ext cx="5008214" cy="2862322"/>
          </a:xfrm>
          <a:prstGeom prst="rect">
            <a:avLst/>
          </a:prstGeom>
          <a:noFill/>
        </p:spPr>
        <p:txBody>
          <a:bodyPr wrap="square" rtlCol="0">
            <a:spAutoFit/>
          </a:bodyPr>
          <a:lstStyle/>
          <a:p>
            <a:r>
              <a:rPr lang="en-US" u="sng" dirty="0"/>
              <a:t>Original results</a:t>
            </a:r>
            <a:r>
              <a:rPr lang="en-US" dirty="0"/>
              <a:t>:</a:t>
            </a:r>
            <a:br>
              <a:rPr lang="en-US" dirty="0"/>
            </a:br>
            <a:endParaRPr lang="en-US" dirty="0"/>
          </a:p>
          <a:p>
            <a:pPr marL="285750" indent="-285750">
              <a:buFont typeface="Arial" panose="020B0604020202020204" pitchFamily="34" charset="0"/>
              <a:buChar char="•"/>
            </a:pPr>
            <a:r>
              <a:rPr lang="en-US" dirty="0"/>
              <a:t>Using WGCNA, </a:t>
            </a:r>
            <a:r>
              <a:rPr lang="en-US" dirty="0">
                <a:solidFill>
                  <a:srgbClr val="FF0000"/>
                </a:solidFill>
              </a:rPr>
              <a:t>3461</a:t>
            </a:r>
            <a:r>
              <a:rPr lang="en-US" dirty="0"/>
              <a:t> DEGs identified from TCGA, composed of 7 co-expression gene modules</a:t>
            </a:r>
          </a:p>
          <a:p>
            <a:endParaRPr lang="en-US" dirty="0"/>
          </a:p>
          <a:p>
            <a:pPr marL="285750" indent="-285750">
              <a:buFont typeface="Arial" panose="020B0604020202020204" pitchFamily="34" charset="0"/>
              <a:buChar char="•"/>
            </a:pPr>
            <a:r>
              <a:rPr lang="en-US" dirty="0">
                <a:solidFill>
                  <a:srgbClr val="FF0000"/>
                </a:solidFill>
              </a:rPr>
              <a:t>87</a:t>
            </a:r>
            <a:r>
              <a:rPr lang="en-US" dirty="0"/>
              <a:t> significant genes overlapping between modules and DEGs in clinical groups (11 in normal, 76 in tumor)</a:t>
            </a:r>
          </a:p>
          <a:p>
            <a:pPr marL="285750" indent="-28575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7F384277-1C67-9FA5-43C7-F8D6651E7B70}"/>
              </a:ext>
            </a:extLst>
          </p:cNvPr>
          <p:cNvCxnSpPr>
            <a:cxnSpLocks/>
          </p:cNvCxnSpPr>
          <p:nvPr/>
        </p:nvCxnSpPr>
        <p:spPr>
          <a:xfrm>
            <a:off x="5696121" y="1479106"/>
            <a:ext cx="0" cy="28791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807219-B2DB-9F00-27A0-6ED8A9B0F153}"/>
              </a:ext>
            </a:extLst>
          </p:cNvPr>
          <p:cNvSpPr txBox="1"/>
          <p:nvPr/>
        </p:nvSpPr>
        <p:spPr>
          <a:xfrm>
            <a:off x="5961777" y="1319716"/>
            <a:ext cx="5008214" cy="3539430"/>
          </a:xfrm>
          <a:prstGeom prst="rect">
            <a:avLst/>
          </a:prstGeom>
          <a:noFill/>
        </p:spPr>
        <p:txBody>
          <a:bodyPr wrap="square" rtlCol="0">
            <a:spAutoFit/>
          </a:bodyPr>
          <a:lstStyle/>
          <a:p>
            <a:r>
              <a:rPr lang="en-US" sz="1600" u="sng" dirty="0"/>
              <a:t>Adam’s results</a:t>
            </a:r>
            <a:r>
              <a:rPr lang="en-US" sz="1600" dirty="0"/>
              <a:t>:</a:t>
            </a:r>
            <a:br>
              <a:rPr lang="en-US" sz="1600" dirty="0"/>
            </a:br>
            <a:endParaRPr lang="en-US" sz="1600" dirty="0"/>
          </a:p>
          <a:p>
            <a:pPr marL="285750" indent="-285750">
              <a:buFont typeface="Arial" panose="020B0604020202020204" pitchFamily="34" charset="0"/>
              <a:buChar char="•"/>
            </a:pPr>
            <a:r>
              <a:rPr lang="en-US" sz="1600" dirty="0"/>
              <a:t>Initially identified </a:t>
            </a:r>
            <a:r>
              <a:rPr lang="en-US" sz="1600" dirty="0">
                <a:solidFill>
                  <a:srgbClr val="FF0000"/>
                </a:solidFill>
              </a:rPr>
              <a:t>28,087</a:t>
            </a:r>
            <a:r>
              <a:rPr lang="en-US" sz="1600" dirty="0"/>
              <a:t> genes as potential DEGs after filtering by minimum gene count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Scatter plot of Principal Component Analysis shows geometric grouping of normal cases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Elastic net model training results in identification of </a:t>
            </a:r>
            <a:r>
              <a:rPr lang="en-US" sz="1600" dirty="0">
                <a:solidFill>
                  <a:srgbClr val="FF0000"/>
                </a:solidFill>
              </a:rPr>
              <a:t>83</a:t>
            </a:r>
            <a:r>
              <a:rPr lang="en-US" sz="1600" dirty="0"/>
              <a:t> significant genes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WGCNA identified 20k genes broken into around 20 modules of co-expression </a:t>
            </a:r>
          </a:p>
          <a:p>
            <a:pPr marL="285750" indent="-285750">
              <a:buFont typeface="Arial" panose="020B0604020202020204" pitchFamily="34" charset="0"/>
              <a:buChar char="•"/>
            </a:pPr>
            <a:endParaRPr lang="en-US" sz="1600" dirty="0"/>
          </a:p>
        </p:txBody>
      </p:sp>
      <p:cxnSp>
        <p:nvCxnSpPr>
          <p:cNvPr id="10" name="Straight Connector 9">
            <a:extLst>
              <a:ext uri="{FF2B5EF4-FFF2-40B4-BE49-F238E27FC236}">
                <a16:creationId xmlns:a16="http://schemas.microsoft.com/office/drawing/2014/main" id="{82987868-FB74-EBDE-4FDE-9C0454A5C6DE}"/>
              </a:ext>
            </a:extLst>
          </p:cNvPr>
          <p:cNvCxnSpPr/>
          <p:nvPr/>
        </p:nvCxnSpPr>
        <p:spPr>
          <a:xfrm>
            <a:off x="980119" y="4605556"/>
            <a:ext cx="1023176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E58A51C-445D-F17D-F84D-8891A94BF545}"/>
              </a:ext>
            </a:extLst>
          </p:cNvPr>
          <p:cNvSpPr txBox="1"/>
          <p:nvPr/>
        </p:nvSpPr>
        <p:spPr>
          <a:xfrm>
            <a:off x="1751895" y="4781888"/>
            <a:ext cx="8623882" cy="646331"/>
          </a:xfrm>
          <a:prstGeom prst="rect">
            <a:avLst/>
          </a:prstGeom>
          <a:noFill/>
        </p:spPr>
        <p:txBody>
          <a:bodyPr wrap="square" rtlCol="0">
            <a:spAutoFit/>
          </a:bodyPr>
          <a:lstStyle/>
          <a:p>
            <a:r>
              <a:rPr lang="en-US" dirty="0"/>
              <a:t>Overlapping significant genes from both results include </a:t>
            </a:r>
            <a:r>
              <a:rPr lang="en-US" i="1" dirty="0"/>
              <a:t>PI16, CLEC3B, MYOC</a:t>
            </a:r>
            <a:r>
              <a:rPr lang="en-US" dirty="0"/>
              <a:t> (down regulators) and </a:t>
            </a:r>
            <a:r>
              <a:rPr lang="en-US" i="1" dirty="0"/>
              <a:t>UHRF1</a:t>
            </a:r>
            <a:r>
              <a:rPr lang="en-US" dirty="0"/>
              <a:t> (up regulators) </a:t>
            </a:r>
          </a:p>
        </p:txBody>
      </p:sp>
    </p:spTree>
    <p:extLst>
      <p:ext uri="{BB962C8B-B14F-4D97-AF65-F5344CB8AC3E}">
        <p14:creationId xmlns:p14="http://schemas.microsoft.com/office/powerpoint/2010/main" val="265579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Autofit/>
          </a:bodyPr>
          <a:lstStyle/>
          <a:p>
            <a:r>
              <a:rPr lang="en-US" sz="3200" dirty="0"/>
              <a:t>Dr. Wang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40" y="1761144"/>
            <a:ext cx="10017760" cy="3624509"/>
          </a:xfrm>
        </p:spPr>
        <p:txBody>
          <a:bodyPr>
            <a:normAutofit fontScale="77500" lnSpcReduction="20000"/>
          </a:bodyPr>
          <a:lstStyle/>
          <a:p>
            <a:r>
              <a:rPr lang="en-US" dirty="0"/>
              <a:t>Normal tissue</a:t>
            </a:r>
          </a:p>
          <a:p>
            <a:pPr lvl="1"/>
            <a:r>
              <a:rPr lang="en-US" dirty="0"/>
              <a:t>TCGA module with r = 0.85, p &lt; 1e-200</a:t>
            </a:r>
          </a:p>
          <a:p>
            <a:pPr lvl="1"/>
            <a:r>
              <a:rPr lang="en-US" dirty="0"/>
              <a:t>GEO module with r = 0.64, p = 9.6e-11</a:t>
            </a:r>
          </a:p>
          <a:p>
            <a:endParaRPr lang="en-US" dirty="0"/>
          </a:p>
          <a:p>
            <a:r>
              <a:rPr lang="en-US" dirty="0"/>
              <a:t>Tumor tissue</a:t>
            </a:r>
          </a:p>
          <a:p>
            <a:pPr lvl="1"/>
            <a:r>
              <a:rPr lang="en-US" dirty="0"/>
              <a:t>TCGA module with r = 0.7, p = 1.7e-95</a:t>
            </a:r>
          </a:p>
          <a:p>
            <a:pPr lvl="1"/>
            <a:r>
              <a:rPr lang="en-US" dirty="0"/>
              <a:t>GEO module with r = 0.49, p = 3.6e-65</a:t>
            </a:r>
          </a:p>
          <a:p>
            <a:endParaRPr lang="en-US" dirty="0"/>
          </a:p>
          <a:p>
            <a:r>
              <a:rPr lang="en-US" dirty="0"/>
              <a:t>11 genes in both normal modules, 76 genes in both tumor modules</a:t>
            </a:r>
            <a:br>
              <a:rPr lang="en-US" dirty="0"/>
            </a:br>
            <a:endParaRPr lang="en-US" dirty="0"/>
          </a:p>
          <a:p>
            <a:r>
              <a:rPr lang="en-US" dirty="0"/>
              <a:t>Total of 87 overlapping genes used for further analysis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18</a:t>
            </a:fld>
            <a:endParaRPr lang="en-US" dirty="0"/>
          </a:p>
        </p:txBody>
      </p:sp>
    </p:spTree>
    <p:extLst>
      <p:ext uri="{BB962C8B-B14F-4D97-AF65-F5344CB8AC3E}">
        <p14:creationId xmlns:p14="http://schemas.microsoft.com/office/powerpoint/2010/main" val="124153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200" dirty="0"/>
              <a:t>Dr. Wang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027935" y="1774652"/>
            <a:ext cx="10136130" cy="3624509"/>
          </a:xfrm>
        </p:spPr>
        <p:txBody>
          <a:bodyPr>
            <a:normAutofit fontScale="85000" lnSpcReduction="20000"/>
          </a:bodyPr>
          <a:lstStyle/>
          <a:p>
            <a:r>
              <a:rPr lang="en-US" dirty="0"/>
              <a:t>Gene Ontology (GO) - identifies overrepresented terms in three categories</a:t>
            </a:r>
            <a:br>
              <a:rPr lang="en-US" dirty="0"/>
            </a:br>
            <a:endParaRPr lang="en-US" dirty="0"/>
          </a:p>
          <a:p>
            <a:pPr lvl="2"/>
            <a:r>
              <a:rPr lang="en-US" dirty="0"/>
              <a:t>Biological Process (BP)</a:t>
            </a:r>
          </a:p>
          <a:p>
            <a:pPr lvl="3"/>
            <a:r>
              <a:rPr lang="en-US" dirty="0"/>
              <a:t>Normal – neurotransmitter update, long-term synaptic potentiation, and serotonin transportation</a:t>
            </a:r>
          </a:p>
          <a:p>
            <a:pPr lvl="3"/>
            <a:r>
              <a:rPr lang="en-US" dirty="0"/>
              <a:t>Tumor -  nuclear division, sister chromatid segregation, and regulation of chromosome segregation</a:t>
            </a:r>
          </a:p>
          <a:p>
            <a:pPr lvl="3"/>
            <a:endParaRPr lang="en-US" dirty="0"/>
          </a:p>
          <a:p>
            <a:pPr lvl="2"/>
            <a:r>
              <a:rPr lang="en-US" dirty="0"/>
              <a:t>Molecular Functions (MF)</a:t>
            </a:r>
          </a:p>
          <a:p>
            <a:pPr lvl="3"/>
            <a:r>
              <a:rPr lang="en-US" dirty="0"/>
              <a:t>Normal - SNARE binding and iron ion binding</a:t>
            </a:r>
          </a:p>
          <a:p>
            <a:pPr lvl="3"/>
            <a:r>
              <a:rPr lang="en-US" dirty="0"/>
              <a:t>Tumor - ATPase activity and 3′ to 5′ DNA helicase activity</a:t>
            </a:r>
          </a:p>
          <a:p>
            <a:pPr lvl="3"/>
            <a:endParaRPr lang="en-US" dirty="0"/>
          </a:p>
          <a:p>
            <a:pPr lvl="2"/>
            <a:r>
              <a:rPr lang="en-US" dirty="0"/>
              <a:t>Cellular Components (CC)</a:t>
            </a:r>
          </a:p>
          <a:p>
            <a:pPr lvl="3"/>
            <a:r>
              <a:rPr lang="en-US" dirty="0"/>
              <a:t>Normal – growth cone and site of polarized growth</a:t>
            </a:r>
          </a:p>
          <a:p>
            <a:pPr lvl="3"/>
            <a:r>
              <a:rPr lang="en-US" dirty="0"/>
              <a:t>Tumor – chromosomal regions, condensed chromosomes, centromeric regions, and condensed chromosome kinetochores</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19</a:t>
            </a:fld>
            <a:endParaRPr lang="en-US" dirty="0"/>
          </a:p>
        </p:txBody>
      </p:sp>
    </p:spTree>
    <p:extLst>
      <p:ext uri="{BB962C8B-B14F-4D97-AF65-F5344CB8AC3E}">
        <p14:creationId xmlns:p14="http://schemas.microsoft.com/office/powerpoint/2010/main" val="256679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Brief Summary of Dr. Wang’s paper</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336038" y="1761144"/>
            <a:ext cx="9877393" cy="3624509"/>
          </a:xfrm>
        </p:spPr>
        <p:txBody>
          <a:bodyPr>
            <a:normAutofit fontScale="92500" lnSpcReduction="20000"/>
          </a:bodyPr>
          <a:lstStyle/>
          <a:p>
            <a:r>
              <a:rPr lang="en-US" u="sng" dirty="0"/>
              <a:t>Goal</a:t>
            </a:r>
            <a:r>
              <a:rPr lang="en-US" dirty="0"/>
              <a:t> – identify differentially expressed genes (DEGs) between cancer and normal bladder tissue, focus on association with prognosis</a:t>
            </a:r>
            <a:br>
              <a:rPr lang="en-US" dirty="0"/>
            </a:br>
            <a:endParaRPr lang="en-US" dirty="0"/>
          </a:p>
          <a:p>
            <a:r>
              <a:rPr lang="en-US" u="sng" dirty="0"/>
              <a:t>Input</a:t>
            </a:r>
            <a:r>
              <a:rPr lang="en-US" dirty="0"/>
              <a:t> – mRNA expression profiles from TCGA and GEO databases</a:t>
            </a:r>
            <a:br>
              <a:rPr lang="en-US" dirty="0"/>
            </a:br>
            <a:endParaRPr lang="en-US" dirty="0"/>
          </a:p>
          <a:p>
            <a:r>
              <a:rPr lang="en-US" u="sng" dirty="0"/>
              <a:t>Methods</a:t>
            </a:r>
            <a:r>
              <a:rPr lang="en-US" dirty="0"/>
              <a:t> – weighted gene co-expression networks and pathway enrichment analysis</a:t>
            </a:r>
            <a:br>
              <a:rPr lang="en-US" dirty="0"/>
            </a:br>
            <a:endParaRPr lang="en-US" dirty="0"/>
          </a:p>
          <a:p>
            <a:r>
              <a:rPr lang="en-US" u="sng" dirty="0"/>
              <a:t>Results</a:t>
            </a:r>
            <a:r>
              <a:rPr lang="en-US" dirty="0"/>
              <a:t> – ~3700 DEGs identified. </a:t>
            </a:r>
            <a:r>
              <a:rPr lang="en-US" i="1" dirty="0"/>
              <a:t>CDH19, RELN, PLP1,</a:t>
            </a:r>
            <a:r>
              <a:rPr lang="en-US" dirty="0"/>
              <a:t> and </a:t>
            </a:r>
            <a:r>
              <a:rPr lang="en-US" i="1" dirty="0"/>
              <a:t>TRIB3</a:t>
            </a:r>
            <a:r>
              <a:rPr lang="en-US" dirty="0"/>
              <a:t> potential biomarkers for  bladder cancer prognosis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a:t>
            </a:fld>
            <a:endParaRPr lang="en-US" dirty="0"/>
          </a:p>
        </p:txBody>
      </p:sp>
    </p:spTree>
    <p:extLst>
      <p:ext uri="{BB962C8B-B14F-4D97-AF65-F5344CB8AC3E}">
        <p14:creationId xmlns:p14="http://schemas.microsoft.com/office/powerpoint/2010/main" val="400557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200" dirty="0"/>
              <a:t>Dr. Wang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50374" y="1761144"/>
            <a:ext cx="10203426" cy="3624509"/>
          </a:xfrm>
        </p:spPr>
        <p:txBody>
          <a:bodyPr>
            <a:normAutofit lnSpcReduction="10000"/>
          </a:bodyPr>
          <a:lstStyle/>
          <a:p>
            <a:r>
              <a:rPr lang="en-US" dirty="0"/>
              <a:t>Kyoto Encyclopedia of Genes and Genomes (KEGG) </a:t>
            </a:r>
          </a:p>
          <a:p>
            <a:endParaRPr lang="en-US" dirty="0"/>
          </a:p>
          <a:p>
            <a:pPr lvl="1"/>
            <a:r>
              <a:rPr lang="en-US" dirty="0"/>
              <a:t>pathway enrichment analyses…connects genomes and biological processes</a:t>
            </a:r>
          </a:p>
          <a:p>
            <a:pPr lvl="1"/>
            <a:endParaRPr lang="en-US" dirty="0"/>
          </a:p>
          <a:p>
            <a:pPr lvl="1"/>
            <a:r>
              <a:rPr lang="en-US" dirty="0"/>
              <a:t>Normal genes - arachidonic acid metabolism and synaptic vesicle cycle</a:t>
            </a:r>
          </a:p>
          <a:p>
            <a:pPr lvl="1"/>
            <a:endParaRPr lang="en-US" dirty="0"/>
          </a:p>
          <a:p>
            <a:pPr lvl="1"/>
            <a:r>
              <a:rPr lang="en-US" dirty="0"/>
              <a:t>Tumor genes - mitotic nuclear division, regulation of mitotic nuclear division, and metaphase/anaphase transition of the mitotic cell cycle</a:t>
            </a:r>
          </a:p>
          <a:p>
            <a:endParaRPr lang="en-US" dirty="0"/>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20</a:t>
            </a:fld>
            <a:endParaRPr lang="en-US" dirty="0"/>
          </a:p>
        </p:txBody>
      </p:sp>
    </p:spTree>
    <p:extLst>
      <p:ext uri="{BB962C8B-B14F-4D97-AF65-F5344CB8AC3E}">
        <p14:creationId xmlns:p14="http://schemas.microsoft.com/office/powerpoint/2010/main" val="1854882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588311" y="1870201"/>
            <a:ext cx="10203426" cy="3624509"/>
          </a:xfrm>
        </p:spPr>
        <p:txBody>
          <a:bodyPr>
            <a:normAutofit/>
          </a:bodyPr>
          <a:lstStyle/>
          <a:p>
            <a:pPr lvl="1"/>
            <a:r>
              <a:rPr lang="en-US" dirty="0"/>
              <a:t>83 DEGs initially identified…after filtering by </a:t>
            </a:r>
            <a:r>
              <a:rPr lang="en-US" i="1" dirty="0" err="1"/>
              <a:t>logFC</a:t>
            </a:r>
            <a:r>
              <a:rPr lang="en-US" i="1" dirty="0"/>
              <a:t> &gt; |1| </a:t>
            </a:r>
            <a:r>
              <a:rPr lang="en-US" dirty="0"/>
              <a:t>only 12 remain</a:t>
            </a:r>
          </a:p>
          <a:p>
            <a:pPr lvl="1"/>
            <a:endParaRPr lang="en-US" dirty="0"/>
          </a:p>
          <a:p>
            <a:pPr lvl="2"/>
            <a:r>
              <a:rPr lang="en-US" dirty="0"/>
              <a:t>Six up regulators - ESM1, OTX1, KIF18B, UBE2C, TROAP, NEK2</a:t>
            </a:r>
          </a:p>
          <a:p>
            <a:pPr lvl="3"/>
            <a:r>
              <a:rPr lang="en-US" dirty="0"/>
              <a:t>These are associated with endothelial cells, transcription factors, and cellular mechanisms for targeting abnormal proteins</a:t>
            </a:r>
          </a:p>
          <a:p>
            <a:pPr lvl="3"/>
            <a:r>
              <a:rPr lang="en-US" dirty="0"/>
              <a:t>GO Ontology does not give any results with significance </a:t>
            </a:r>
            <a:r>
              <a:rPr lang="en-US" dirty="0" err="1"/>
              <a:t>p</a:t>
            </a:r>
            <a:r>
              <a:rPr lang="en-US" baseline="-25000" dirty="0" err="1"/>
              <a:t>adjusted</a:t>
            </a:r>
            <a:r>
              <a:rPr lang="en-US" dirty="0"/>
              <a:t> &lt; 0.5</a:t>
            </a:r>
          </a:p>
          <a:p>
            <a:pPr lvl="2"/>
            <a:endParaRPr lang="en-US" dirty="0"/>
          </a:p>
          <a:p>
            <a:pPr lvl="2"/>
            <a:r>
              <a:rPr lang="en-US" dirty="0"/>
              <a:t>Six down regulators - MBD5, PPP3CB, CALCOCO1, MOAP1, CA5B, RAP1A</a:t>
            </a:r>
          </a:p>
          <a:p>
            <a:pPr lvl="3"/>
            <a:r>
              <a:rPr lang="en-US" dirty="0"/>
              <a:t>These are associated with calcium binding and cellular apoptosis</a:t>
            </a:r>
          </a:p>
          <a:p>
            <a:pPr lvl="3"/>
            <a:r>
              <a:rPr lang="en-US" dirty="0"/>
              <a:t>GO Ontology gives several results around </a:t>
            </a:r>
            <a:r>
              <a:rPr lang="en-US" dirty="0" err="1"/>
              <a:t>p</a:t>
            </a:r>
            <a:r>
              <a:rPr lang="en-US" baseline="-25000" dirty="0" err="1"/>
              <a:t>adjusted</a:t>
            </a:r>
            <a:r>
              <a:rPr lang="en-US" dirty="0"/>
              <a:t> of 0.5, but they are rather generic entries related to cellular activities</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21</a:t>
            </a:fld>
            <a:endParaRPr lang="en-US" dirty="0"/>
          </a:p>
        </p:txBody>
      </p:sp>
    </p:spTree>
    <p:extLst>
      <p:ext uri="{BB962C8B-B14F-4D97-AF65-F5344CB8AC3E}">
        <p14:creationId xmlns:p14="http://schemas.microsoft.com/office/powerpoint/2010/main" val="20217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000" dirty="0"/>
              <a:t>Adam - Step 3 – Identify DEGs with biological relevance</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747702" y="1501086"/>
            <a:ext cx="10203426" cy="931722"/>
          </a:xfrm>
        </p:spPr>
        <p:txBody>
          <a:bodyPr>
            <a:normAutofit/>
          </a:bodyPr>
          <a:lstStyle/>
          <a:p>
            <a:pPr lvl="2"/>
            <a:endParaRPr lang="en-US" dirty="0"/>
          </a:p>
          <a:p>
            <a:pPr lvl="2"/>
            <a:r>
              <a:rPr lang="en-US" dirty="0"/>
              <a:t>Down regulator GO Ontology results</a:t>
            </a:r>
          </a:p>
          <a:p>
            <a:pPr lvl="3"/>
            <a:endParaRPr lang="en-US" dirty="0"/>
          </a:p>
          <a:p>
            <a:pPr lvl="2"/>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22</a:t>
            </a:fld>
            <a:endParaRPr lang="en-US" dirty="0"/>
          </a:p>
        </p:txBody>
      </p:sp>
      <p:pic>
        <p:nvPicPr>
          <p:cNvPr id="6" name="Picture 5">
            <a:extLst>
              <a:ext uri="{FF2B5EF4-FFF2-40B4-BE49-F238E27FC236}">
                <a16:creationId xmlns:a16="http://schemas.microsoft.com/office/drawing/2014/main" id="{94BECE83-9EE2-E1EA-FAD8-E90E3760A2EF}"/>
              </a:ext>
            </a:extLst>
          </p:cNvPr>
          <p:cNvPicPr>
            <a:picLocks noChangeAspect="1"/>
          </p:cNvPicPr>
          <p:nvPr/>
        </p:nvPicPr>
        <p:blipFill>
          <a:blip r:embed="rId4"/>
          <a:stretch>
            <a:fillRect/>
          </a:stretch>
        </p:blipFill>
        <p:spPr>
          <a:xfrm>
            <a:off x="3299021" y="2497798"/>
            <a:ext cx="4838949" cy="3187864"/>
          </a:xfrm>
          <a:prstGeom prst="rect">
            <a:avLst/>
          </a:prstGeom>
        </p:spPr>
      </p:pic>
    </p:spTree>
    <p:extLst>
      <p:ext uri="{BB962C8B-B14F-4D97-AF65-F5344CB8AC3E}">
        <p14:creationId xmlns:p14="http://schemas.microsoft.com/office/powerpoint/2010/main" val="383259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Autofit/>
          </a:bodyPr>
          <a:lstStyle/>
          <a:p>
            <a:r>
              <a:rPr lang="en-US" sz="3200" dirty="0"/>
              <a:t>Dr. Wang - 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Protein-Protein Interactions (PPI) network constructed using STRING for the tumor group of 78 genes shows a subgroup of 20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23</a:t>
            </a:fld>
            <a:endParaRPr lang="en-US" dirty="0"/>
          </a:p>
        </p:txBody>
      </p:sp>
      <p:pic>
        <p:nvPicPr>
          <p:cNvPr id="9" name="Picture 8">
            <a:extLst>
              <a:ext uri="{FF2B5EF4-FFF2-40B4-BE49-F238E27FC236}">
                <a16:creationId xmlns:a16="http://schemas.microsoft.com/office/drawing/2014/main" id="{EE760E32-0711-CDB5-B7F5-93C214DFE194}"/>
              </a:ext>
            </a:extLst>
          </p:cNvPr>
          <p:cNvPicPr>
            <a:picLocks noChangeAspect="1"/>
          </p:cNvPicPr>
          <p:nvPr/>
        </p:nvPicPr>
        <p:blipFill>
          <a:blip r:embed="rId4"/>
          <a:stretch>
            <a:fillRect/>
          </a:stretch>
        </p:blipFill>
        <p:spPr>
          <a:xfrm>
            <a:off x="2203347" y="1774652"/>
            <a:ext cx="4040136" cy="3869426"/>
          </a:xfrm>
          <a:prstGeom prst="rect">
            <a:avLst/>
          </a:prstGeom>
        </p:spPr>
      </p:pic>
    </p:spTree>
    <p:extLst>
      <p:ext uri="{BB962C8B-B14F-4D97-AF65-F5344CB8AC3E}">
        <p14:creationId xmlns:p14="http://schemas.microsoft.com/office/powerpoint/2010/main" val="80410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normAutofit/>
          </a:bodyPr>
          <a:lstStyle/>
          <a:p>
            <a:r>
              <a:rPr lang="en-US" sz="3200" dirty="0"/>
              <a:t>Dr. Wang  - Step 4 – Visualize hub gene interaction networks</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6617112" y="2605548"/>
            <a:ext cx="4855058" cy="3090126"/>
          </a:xfrm>
        </p:spPr>
        <p:txBody>
          <a:bodyPr>
            <a:normAutofit/>
          </a:bodyPr>
          <a:lstStyle/>
          <a:p>
            <a:pPr marL="0" indent="0">
              <a:buNone/>
            </a:pPr>
            <a:r>
              <a:rPr lang="en-US" sz="2400" i="1" dirty="0"/>
              <a:t>…while the normal group shows all 11 genes interacting without any subgroup of hub genes</a:t>
            </a:r>
          </a:p>
          <a:p>
            <a:endParaRPr lang="en-US" sz="2400" i="1"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24</a:t>
            </a:fld>
            <a:endParaRPr lang="en-US" dirty="0"/>
          </a:p>
        </p:txBody>
      </p:sp>
      <p:pic>
        <p:nvPicPr>
          <p:cNvPr id="6" name="Picture 5">
            <a:extLst>
              <a:ext uri="{FF2B5EF4-FFF2-40B4-BE49-F238E27FC236}">
                <a16:creationId xmlns:a16="http://schemas.microsoft.com/office/drawing/2014/main" id="{569A210E-0832-9C39-D772-1E9E21103D84}"/>
              </a:ext>
            </a:extLst>
          </p:cNvPr>
          <p:cNvPicPr>
            <a:picLocks noChangeAspect="1"/>
          </p:cNvPicPr>
          <p:nvPr/>
        </p:nvPicPr>
        <p:blipFill>
          <a:blip r:embed="rId4"/>
          <a:stretch>
            <a:fillRect/>
          </a:stretch>
        </p:blipFill>
        <p:spPr>
          <a:xfrm>
            <a:off x="1681316" y="1541053"/>
            <a:ext cx="4188711" cy="3775894"/>
          </a:xfrm>
          <a:prstGeom prst="rect">
            <a:avLst/>
          </a:prstGeom>
        </p:spPr>
      </p:pic>
    </p:spTree>
    <p:extLst>
      <p:ext uri="{BB962C8B-B14F-4D97-AF65-F5344CB8AC3E}">
        <p14:creationId xmlns:p14="http://schemas.microsoft.com/office/powerpoint/2010/main" val="4287249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722377" y="882459"/>
            <a:ext cx="10749793" cy="825984"/>
          </a:xfrm>
        </p:spPr>
        <p:txBody>
          <a:bodyPr>
            <a:noAutofit/>
          </a:bodyPr>
          <a:lstStyle/>
          <a:p>
            <a:r>
              <a:rPr lang="en-US" sz="3000" b="1" dirty="0"/>
              <a:t>Adam - Step 4 – Visualize hub gene interaction networks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25</a:t>
            </a:fld>
            <a:endParaRPr lang="en-US" dirty="0"/>
          </a:p>
        </p:txBody>
      </p:sp>
      <p:sp>
        <p:nvSpPr>
          <p:cNvPr id="7" name="Content Placeholder 6">
            <a:extLst>
              <a:ext uri="{FF2B5EF4-FFF2-40B4-BE49-F238E27FC236}">
                <a16:creationId xmlns:a16="http://schemas.microsoft.com/office/drawing/2014/main" id="{09DAAED0-8492-99BE-CC07-836DE3A997C6}"/>
              </a:ext>
            </a:extLst>
          </p:cNvPr>
          <p:cNvSpPr>
            <a:spLocks noGrp="1"/>
          </p:cNvSpPr>
          <p:nvPr>
            <p:ph idx="1"/>
          </p:nvPr>
        </p:nvSpPr>
        <p:spPr>
          <a:xfrm>
            <a:off x="838199" y="1825625"/>
            <a:ext cx="10889609" cy="4351338"/>
          </a:xfrm>
        </p:spPr>
        <p:txBody>
          <a:bodyPr/>
          <a:lstStyle/>
          <a:p>
            <a:r>
              <a:rPr lang="en-US" dirty="0"/>
              <a:t>Need to continue and improve implementing WGCNA…</a:t>
            </a:r>
          </a:p>
          <a:p>
            <a:endParaRPr lang="en-US" dirty="0"/>
          </a:p>
          <a:p>
            <a:r>
              <a:rPr lang="en-US" dirty="0"/>
              <a:t>Completed - Identify gene modules (groups of co-expressed genes)</a:t>
            </a:r>
          </a:p>
          <a:p>
            <a:endParaRPr lang="en-US" dirty="0"/>
          </a:p>
          <a:p>
            <a:r>
              <a:rPr lang="en-US" dirty="0">
                <a:solidFill>
                  <a:srgbClr val="FF0000"/>
                </a:solidFill>
              </a:rPr>
              <a:t>Future work</a:t>
            </a:r>
            <a:r>
              <a:rPr lang="en-US" dirty="0"/>
              <a:t> - Reduce gene modules to only most significant genes</a:t>
            </a:r>
          </a:p>
          <a:p>
            <a:endParaRPr lang="en-US" dirty="0"/>
          </a:p>
          <a:p>
            <a:r>
              <a:rPr lang="en-US" dirty="0">
                <a:solidFill>
                  <a:srgbClr val="FF0000"/>
                </a:solidFill>
              </a:rPr>
              <a:t>Future work</a:t>
            </a:r>
            <a:r>
              <a:rPr lang="en-US" dirty="0"/>
              <a:t> - Identify hub genes that cross modules</a:t>
            </a:r>
          </a:p>
        </p:txBody>
      </p:sp>
    </p:spTree>
    <p:extLst>
      <p:ext uri="{BB962C8B-B14F-4D97-AF65-F5344CB8AC3E}">
        <p14:creationId xmlns:p14="http://schemas.microsoft.com/office/powerpoint/2010/main" val="427011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7CBFA2-8227-6A7A-4D4F-08EDC5E43B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809CF-7FC6-B6EA-DB01-94AC9A6359E4}"/>
              </a:ext>
            </a:extLst>
          </p:cNvPr>
          <p:cNvSpPr>
            <a:spLocks noGrp="1"/>
          </p:cNvSpPr>
          <p:nvPr>
            <p:ph type="title"/>
          </p:nvPr>
        </p:nvSpPr>
        <p:spPr>
          <a:xfrm>
            <a:off x="838200" y="94447"/>
            <a:ext cx="10515600" cy="1325563"/>
          </a:xfrm>
        </p:spPr>
        <p:txBody>
          <a:bodyPr/>
          <a:lstStyle/>
          <a:p>
            <a:r>
              <a:rPr lang="en-US" dirty="0"/>
              <a:t>Future potential ideas…</a:t>
            </a:r>
          </a:p>
        </p:txBody>
      </p:sp>
      <p:sp>
        <p:nvSpPr>
          <p:cNvPr id="5" name="Content Placeholder 4">
            <a:extLst>
              <a:ext uri="{FF2B5EF4-FFF2-40B4-BE49-F238E27FC236}">
                <a16:creationId xmlns:a16="http://schemas.microsoft.com/office/drawing/2014/main" id="{EF86465E-0F97-3874-2BD4-935C7AEC2B5A}"/>
              </a:ext>
            </a:extLst>
          </p:cNvPr>
          <p:cNvSpPr>
            <a:spLocks noGrp="1"/>
          </p:cNvSpPr>
          <p:nvPr>
            <p:ph idx="1"/>
          </p:nvPr>
        </p:nvSpPr>
        <p:spPr>
          <a:xfrm>
            <a:off x="411060" y="1420010"/>
            <a:ext cx="11061109" cy="4140176"/>
          </a:xfrm>
        </p:spPr>
        <p:txBody>
          <a:bodyPr>
            <a:normAutofit/>
          </a:bodyPr>
          <a:lstStyle/>
          <a:p>
            <a:r>
              <a:rPr lang="en-US" dirty="0"/>
              <a:t>Integrate GEO datasets into Adam’s results</a:t>
            </a:r>
          </a:p>
          <a:p>
            <a:r>
              <a:rPr lang="en-US" dirty="0"/>
              <a:t>Experiment with varying alpha value in elastic net model </a:t>
            </a:r>
            <a:br>
              <a:rPr lang="en-US" dirty="0"/>
            </a:br>
            <a:r>
              <a:rPr lang="en-US" dirty="0"/>
              <a:t>(0 for ridge regression, 1 for lasso)</a:t>
            </a:r>
          </a:p>
          <a:p>
            <a:r>
              <a:rPr lang="en-US" dirty="0"/>
              <a:t>Make use of WGCNA to identify hub genes</a:t>
            </a:r>
          </a:p>
          <a:p>
            <a:r>
              <a:rPr lang="en-US" dirty="0"/>
              <a:t>Use the improved list of genes to get more significant GO results</a:t>
            </a:r>
          </a:p>
          <a:p>
            <a:r>
              <a:rPr lang="en-US" dirty="0"/>
              <a:t>Incorporate AI tools to identify more genes of interest</a:t>
            </a:r>
          </a:p>
        </p:txBody>
      </p:sp>
      <p:sp>
        <p:nvSpPr>
          <p:cNvPr id="2" name="Slide Number Placeholder 1">
            <a:extLst>
              <a:ext uri="{FF2B5EF4-FFF2-40B4-BE49-F238E27FC236}">
                <a16:creationId xmlns:a16="http://schemas.microsoft.com/office/drawing/2014/main" id="{6748D66A-97BD-57B7-7222-0B10337B4B79}"/>
              </a:ext>
            </a:extLst>
          </p:cNvPr>
          <p:cNvSpPr>
            <a:spLocks noGrp="1"/>
          </p:cNvSpPr>
          <p:nvPr>
            <p:ph type="sldNum" sz="quarter" idx="12"/>
          </p:nvPr>
        </p:nvSpPr>
        <p:spPr/>
        <p:txBody>
          <a:bodyPr/>
          <a:lstStyle/>
          <a:p>
            <a:fld id="{A66D5C35-5E47-4471-9DCD-7E839D3518EC}" type="slidenum">
              <a:rPr lang="en-US" smtClean="0"/>
              <a:t>26</a:t>
            </a:fld>
            <a:endParaRPr lang="en-US"/>
          </a:p>
        </p:txBody>
      </p:sp>
    </p:spTree>
    <p:extLst>
      <p:ext uri="{BB962C8B-B14F-4D97-AF65-F5344CB8AC3E}">
        <p14:creationId xmlns:p14="http://schemas.microsoft.com/office/powerpoint/2010/main" val="1252780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514A0F-D7D6-78DE-A73D-7869547461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1A625-8D38-01CE-12B7-C0791B80BEFB}"/>
              </a:ext>
            </a:extLst>
          </p:cNvPr>
          <p:cNvSpPr>
            <a:spLocks noGrp="1"/>
          </p:cNvSpPr>
          <p:nvPr>
            <p:ph type="title"/>
          </p:nvPr>
        </p:nvSpPr>
        <p:spPr>
          <a:xfrm>
            <a:off x="934720" y="433147"/>
            <a:ext cx="10515600" cy="993545"/>
          </a:xfrm>
        </p:spPr>
        <p:txBody>
          <a:bodyPr/>
          <a:lstStyle/>
          <a:p>
            <a:r>
              <a:rPr lang="en-US" dirty="0"/>
              <a:t>References</a:t>
            </a:r>
          </a:p>
        </p:txBody>
      </p:sp>
      <p:sp>
        <p:nvSpPr>
          <p:cNvPr id="5" name="Content Placeholder 4">
            <a:extLst>
              <a:ext uri="{FF2B5EF4-FFF2-40B4-BE49-F238E27FC236}">
                <a16:creationId xmlns:a16="http://schemas.microsoft.com/office/drawing/2014/main" id="{7857C4C0-1C91-0BDE-FEEF-5454D5599966}"/>
              </a:ext>
            </a:extLst>
          </p:cNvPr>
          <p:cNvSpPr>
            <a:spLocks noGrp="1"/>
          </p:cNvSpPr>
          <p:nvPr>
            <p:ph idx="1"/>
          </p:nvPr>
        </p:nvSpPr>
        <p:spPr>
          <a:xfrm>
            <a:off x="741679" y="1256906"/>
            <a:ext cx="11120353" cy="4344187"/>
          </a:xfrm>
        </p:spPr>
        <p:txBody>
          <a:bodyPr vert="horz" lIns="91440" tIns="45720" rIns="91440" bIns="45720" rtlCol="0" anchor="t">
            <a:normAutofit fontScale="92500" lnSpcReduction="10000"/>
          </a:bodyPr>
          <a:lstStyle/>
          <a:p>
            <a:pPr marL="514350" indent="-514350">
              <a:lnSpc>
                <a:spcPct val="120000"/>
              </a:lnSpc>
              <a:buFont typeface="Aptos Display" panose="02110004020202020204"/>
              <a:buAutoNum type="arabicPeriod"/>
            </a:pPr>
            <a:r>
              <a:rPr lang="en-US" dirty="0">
                <a:solidFill>
                  <a:srgbClr val="222222"/>
                </a:solidFill>
                <a:latin typeface="+mj-lt"/>
              </a:rPr>
              <a:t>Wang, H., Liu, J., Lou, Y. et al. Identification and preliminary analysis of hub genes associated with bladder cancer progression by comprehensive bioinformatics analysis. Sci Rep 14, 2782 (2024). </a:t>
            </a:r>
            <a:r>
              <a:rPr lang="en-US" dirty="0">
                <a:solidFill>
                  <a:srgbClr val="222222"/>
                </a:solidFill>
                <a:latin typeface="+mj-lt"/>
                <a:hlinkClick r:id="rId4"/>
              </a:rPr>
              <a:t>https://doi.org/10.1038/s41598-024-53265-z</a:t>
            </a:r>
            <a:endParaRPr lang="en-US" dirty="0">
              <a:solidFill>
                <a:srgbClr val="222222"/>
              </a:solidFill>
              <a:latin typeface="+mj-lt"/>
            </a:endParaRPr>
          </a:p>
          <a:p>
            <a:pPr marL="514350" indent="-514350">
              <a:lnSpc>
                <a:spcPct val="120000"/>
              </a:lnSpc>
              <a:buFont typeface="Aptos Display" panose="02110004020202020204"/>
              <a:buAutoNum type="arabicPeriod"/>
            </a:pPr>
            <a:r>
              <a:rPr lang="en-US" dirty="0">
                <a:solidFill>
                  <a:srgbClr val="222222"/>
                </a:solidFill>
                <a:latin typeface="+mj-lt"/>
              </a:rPr>
              <a:t>Manolov &amp; </a:t>
            </a:r>
            <a:r>
              <a:rPr lang="en-US" dirty="0" err="1">
                <a:solidFill>
                  <a:srgbClr val="222222"/>
                </a:solidFill>
                <a:latin typeface="+mj-lt"/>
              </a:rPr>
              <a:t>Maei</a:t>
            </a:r>
            <a:r>
              <a:rPr lang="en-US" dirty="0">
                <a:solidFill>
                  <a:srgbClr val="222222"/>
                </a:solidFill>
                <a:latin typeface="+mj-lt"/>
              </a:rPr>
              <a:t>. Analysis of Cancer Genome in R. </a:t>
            </a:r>
            <a:r>
              <a:rPr lang="en-US" dirty="0">
                <a:solidFill>
                  <a:srgbClr val="222222"/>
                </a:solidFill>
                <a:latin typeface="+mj-lt"/>
                <a:hlinkClick r:id="rId5"/>
              </a:rPr>
              <a:t>https://www.costalab.org/wp-content/uploads/2020/11/R_class_D3.html</a:t>
            </a:r>
            <a:r>
              <a:rPr lang="en-US" dirty="0">
                <a:solidFill>
                  <a:srgbClr val="222222"/>
                </a:solidFill>
                <a:latin typeface="+mj-lt"/>
              </a:rPr>
              <a:t>. </a:t>
            </a:r>
          </a:p>
          <a:p>
            <a:pPr marL="514350" indent="-514350">
              <a:lnSpc>
                <a:spcPct val="120000"/>
              </a:lnSpc>
              <a:buFont typeface="Aptos Display" panose="02110004020202020204"/>
              <a:buAutoNum type="arabicPeriod"/>
            </a:pPr>
            <a:r>
              <a:rPr lang="en-US" dirty="0">
                <a:solidFill>
                  <a:srgbClr val="222222"/>
                </a:solidFill>
                <a:latin typeface="+mj-lt"/>
              </a:rPr>
              <a:t>Chang, Jennifer. Network analysis with WGCNA. </a:t>
            </a:r>
            <a:r>
              <a:rPr lang="en-US" i="1" dirty="0">
                <a:solidFill>
                  <a:srgbClr val="222222"/>
                </a:solidFill>
                <a:latin typeface="+mj-lt"/>
              </a:rPr>
              <a:t>WGCNA Gene Correlation Network Analysis</a:t>
            </a:r>
            <a:r>
              <a:rPr lang="en-US" dirty="0">
                <a:solidFill>
                  <a:srgbClr val="222222"/>
                </a:solidFill>
                <a:latin typeface="+mj-lt"/>
              </a:rPr>
              <a:t>. </a:t>
            </a:r>
            <a:r>
              <a:rPr lang="en-US" dirty="0">
                <a:solidFill>
                  <a:srgbClr val="222222"/>
                </a:solidFill>
                <a:latin typeface="+mj-lt"/>
                <a:hlinkClick r:id="rId6"/>
              </a:rPr>
              <a:t>https://bioinformaticsworkbook.org/tutorials/wgcna.html#gsc.tab=0</a:t>
            </a:r>
            <a:r>
              <a:rPr lang="en-US" dirty="0">
                <a:solidFill>
                  <a:srgbClr val="222222"/>
                </a:solidFill>
                <a:latin typeface="+mj-lt"/>
              </a:rPr>
              <a:t> </a:t>
            </a:r>
          </a:p>
        </p:txBody>
      </p:sp>
      <p:sp>
        <p:nvSpPr>
          <p:cNvPr id="2" name="Slide Number Placeholder 1">
            <a:extLst>
              <a:ext uri="{FF2B5EF4-FFF2-40B4-BE49-F238E27FC236}">
                <a16:creationId xmlns:a16="http://schemas.microsoft.com/office/drawing/2014/main" id="{4B806413-F401-DA57-8EEC-BDC5699F4019}"/>
              </a:ext>
            </a:extLst>
          </p:cNvPr>
          <p:cNvSpPr>
            <a:spLocks noGrp="1"/>
          </p:cNvSpPr>
          <p:nvPr>
            <p:ph type="sldNum" sz="quarter" idx="12"/>
          </p:nvPr>
        </p:nvSpPr>
        <p:spPr/>
        <p:txBody>
          <a:bodyPr/>
          <a:lstStyle/>
          <a:p>
            <a:fld id="{A66D5C35-5E47-4471-9DCD-7E839D3518EC}" type="slidenum">
              <a:rPr lang="en-US" smtClean="0"/>
              <a:t>27</a:t>
            </a:fld>
            <a:endParaRPr lang="en-US"/>
          </a:p>
        </p:txBody>
      </p:sp>
    </p:spTree>
    <p:extLst>
      <p:ext uri="{BB962C8B-B14F-4D97-AF65-F5344CB8AC3E}">
        <p14:creationId xmlns:p14="http://schemas.microsoft.com/office/powerpoint/2010/main" val="104766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3</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4</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spTree>
    <p:extLst>
      <p:ext uri="{BB962C8B-B14F-4D97-AF65-F5344CB8AC3E}">
        <p14:creationId xmlns:p14="http://schemas.microsoft.com/office/powerpoint/2010/main" val="225222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5</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spTree>
    <p:extLst>
      <p:ext uri="{BB962C8B-B14F-4D97-AF65-F5344CB8AC3E}">
        <p14:creationId xmlns:p14="http://schemas.microsoft.com/office/powerpoint/2010/main" val="139052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679160"/>
            <a:ext cx="10515600" cy="825984"/>
          </a:xfrm>
        </p:spPr>
        <p:txBody>
          <a:bodyPr/>
          <a:lstStyle/>
          <a:p>
            <a:r>
              <a:rPr lang="en-US" dirty="0"/>
              <a:t>Workflow</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6</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spTree>
    <p:extLst>
      <p:ext uri="{BB962C8B-B14F-4D97-AF65-F5344CB8AC3E}">
        <p14:creationId xmlns:p14="http://schemas.microsoft.com/office/powerpoint/2010/main" val="36505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7</a:t>
            </a:fld>
            <a:endParaRPr lang="en-US" dirty="0"/>
          </a:p>
        </p:txBody>
      </p:sp>
      <p:pic>
        <p:nvPicPr>
          <p:cNvPr id="1026" name="Picture 2" descr="figure 1">
            <a:extLst>
              <a:ext uri="{FF2B5EF4-FFF2-40B4-BE49-F238E27FC236}">
                <a16:creationId xmlns:a16="http://schemas.microsoft.com/office/drawing/2014/main" id="{81C7B187-57CB-609F-A8D9-5BE1436B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23" y="1379550"/>
            <a:ext cx="5257951" cy="4098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CFE81F1-5E60-493F-B3FC-F932E5338807}"/>
              </a:ext>
            </a:extLst>
          </p:cNvPr>
          <p:cNvCxnSpPr>
            <a:cxnSpLocks/>
          </p:cNvCxnSpPr>
          <p:nvPr/>
        </p:nvCxnSpPr>
        <p:spPr>
          <a:xfrm flipH="1">
            <a:off x="7093819" y="1665170"/>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826EC7-8FCF-E4DE-DCD8-6DA1CBB0CBCE}"/>
              </a:ext>
            </a:extLst>
          </p:cNvPr>
          <p:cNvSpPr txBox="1"/>
          <p:nvPr/>
        </p:nvSpPr>
        <p:spPr>
          <a:xfrm>
            <a:off x="7777213" y="1379550"/>
            <a:ext cx="3782728" cy="646331"/>
          </a:xfrm>
          <a:prstGeom prst="rect">
            <a:avLst/>
          </a:prstGeom>
          <a:noFill/>
        </p:spPr>
        <p:txBody>
          <a:bodyPr wrap="square" rtlCol="0">
            <a:spAutoFit/>
          </a:bodyPr>
          <a:lstStyle/>
          <a:p>
            <a:r>
              <a:rPr lang="en-US" dirty="0"/>
              <a:t>1) RNA profiles of cancerous and normal bladder tissue</a:t>
            </a:r>
          </a:p>
        </p:txBody>
      </p:sp>
      <p:cxnSp>
        <p:nvCxnSpPr>
          <p:cNvPr id="3" name="Straight Arrow Connector 2">
            <a:extLst>
              <a:ext uri="{FF2B5EF4-FFF2-40B4-BE49-F238E27FC236}">
                <a16:creationId xmlns:a16="http://schemas.microsoft.com/office/drawing/2014/main" id="{A01548EB-6FFC-CDF3-1098-06F67914F3AA}"/>
              </a:ext>
            </a:extLst>
          </p:cNvPr>
          <p:cNvCxnSpPr>
            <a:cxnSpLocks/>
          </p:cNvCxnSpPr>
          <p:nvPr/>
        </p:nvCxnSpPr>
        <p:spPr>
          <a:xfrm flipH="1">
            <a:off x="7093819" y="2250706"/>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9D6C6F-4E20-B45E-0CDC-CD05B1CB7CC8}"/>
              </a:ext>
            </a:extLst>
          </p:cNvPr>
          <p:cNvSpPr txBox="1"/>
          <p:nvPr/>
        </p:nvSpPr>
        <p:spPr>
          <a:xfrm>
            <a:off x="7777213" y="2025881"/>
            <a:ext cx="3782728" cy="646331"/>
          </a:xfrm>
          <a:prstGeom prst="rect">
            <a:avLst/>
          </a:prstGeom>
          <a:noFill/>
        </p:spPr>
        <p:txBody>
          <a:bodyPr wrap="square" rtlCol="0">
            <a:spAutoFit/>
          </a:bodyPr>
          <a:lstStyle/>
          <a:p>
            <a:r>
              <a:rPr lang="en-US" dirty="0"/>
              <a:t>2) R packages identify DEGs between normal and tumor</a:t>
            </a:r>
          </a:p>
        </p:txBody>
      </p:sp>
      <p:cxnSp>
        <p:nvCxnSpPr>
          <p:cNvPr id="6" name="Straight Arrow Connector 5">
            <a:extLst>
              <a:ext uri="{FF2B5EF4-FFF2-40B4-BE49-F238E27FC236}">
                <a16:creationId xmlns:a16="http://schemas.microsoft.com/office/drawing/2014/main" id="{82C1784E-C8FF-DE02-48BE-E4C648696EE9}"/>
              </a:ext>
            </a:extLst>
          </p:cNvPr>
          <p:cNvCxnSpPr>
            <a:cxnSpLocks/>
          </p:cNvCxnSpPr>
          <p:nvPr/>
        </p:nvCxnSpPr>
        <p:spPr>
          <a:xfrm flipH="1">
            <a:off x="7093819" y="2932495"/>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EED39-D171-92B6-3C8D-DCBFF6BF87F7}"/>
              </a:ext>
            </a:extLst>
          </p:cNvPr>
          <p:cNvSpPr txBox="1"/>
          <p:nvPr/>
        </p:nvSpPr>
        <p:spPr>
          <a:xfrm>
            <a:off x="7777213" y="2689940"/>
            <a:ext cx="3782728" cy="646331"/>
          </a:xfrm>
          <a:prstGeom prst="rect">
            <a:avLst/>
          </a:prstGeom>
          <a:noFill/>
        </p:spPr>
        <p:txBody>
          <a:bodyPr wrap="square" rtlCol="0">
            <a:spAutoFit/>
          </a:bodyPr>
          <a:lstStyle/>
          <a:p>
            <a:r>
              <a:rPr lang="en-US" dirty="0"/>
              <a:t>3) R packages identify DEGs with biological relevance</a:t>
            </a:r>
          </a:p>
        </p:txBody>
      </p:sp>
      <p:cxnSp>
        <p:nvCxnSpPr>
          <p:cNvPr id="9" name="Straight Arrow Connector 8">
            <a:extLst>
              <a:ext uri="{FF2B5EF4-FFF2-40B4-BE49-F238E27FC236}">
                <a16:creationId xmlns:a16="http://schemas.microsoft.com/office/drawing/2014/main" id="{5186B82F-5B05-4800-65C4-124DCE470696}"/>
              </a:ext>
            </a:extLst>
          </p:cNvPr>
          <p:cNvCxnSpPr>
            <a:cxnSpLocks/>
          </p:cNvCxnSpPr>
          <p:nvPr/>
        </p:nvCxnSpPr>
        <p:spPr>
          <a:xfrm flipH="1">
            <a:off x="7093819" y="395116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BF53500-324A-F3E9-C157-ECB3ADEE1270}"/>
              </a:ext>
            </a:extLst>
          </p:cNvPr>
          <p:cNvSpPr txBox="1"/>
          <p:nvPr/>
        </p:nvSpPr>
        <p:spPr>
          <a:xfrm>
            <a:off x="7777213" y="3621076"/>
            <a:ext cx="3782728" cy="1754326"/>
          </a:xfrm>
          <a:prstGeom prst="rect">
            <a:avLst/>
          </a:prstGeom>
          <a:noFill/>
        </p:spPr>
        <p:txBody>
          <a:bodyPr wrap="square" rtlCol="0">
            <a:spAutoFit/>
          </a:bodyPr>
          <a:lstStyle/>
          <a:p>
            <a:r>
              <a:rPr lang="en-US" dirty="0"/>
              <a:t>4) Online tools to visualize hub genes, construct protein-protein interaction network, verify prognostic value, protein expression levels, and immune infiltration levels of hub genes</a:t>
            </a:r>
          </a:p>
        </p:txBody>
      </p:sp>
      <p:cxnSp>
        <p:nvCxnSpPr>
          <p:cNvPr id="12" name="Straight Arrow Connector 11">
            <a:extLst>
              <a:ext uri="{FF2B5EF4-FFF2-40B4-BE49-F238E27FC236}">
                <a16:creationId xmlns:a16="http://schemas.microsoft.com/office/drawing/2014/main" id="{43F36F2B-9477-8E3D-DF69-64593EE4B4F3}"/>
              </a:ext>
            </a:extLst>
          </p:cNvPr>
          <p:cNvCxnSpPr>
            <a:cxnSpLocks/>
          </p:cNvCxnSpPr>
          <p:nvPr/>
        </p:nvCxnSpPr>
        <p:spPr>
          <a:xfrm flipH="1">
            <a:off x="7093819" y="4926308"/>
            <a:ext cx="683394" cy="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9" name="Title 3">
            <a:extLst>
              <a:ext uri="{FF2B5EF4-FFF2-40B4-BE49-F238E27FC236}">
                <a16:creationId xmlns:a16="http://schemas.microsoft.com/office/drawing/2014/main" id="{4C41E742-3A1C-5F41-FDCC-79EB5C945749}"/>
              </a:ext>
            </a:extLst>
          </p:cNvPr>
          <p:cNvSpPr txBox="1">
            <a:spLocks/>
          </p:cNvSpPr>
          <p:nvPr/>
        </p:nvSpPr>
        <p:spPr>
          <a:xfrm>
            <a:off x="838200" y="679160"/>
            <a:ext cx="10515600" cy="825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Workflow</a:t>
            </a:r>
            <a:endParaRPr lang="en-US" dirty="0"/>
          </a:p>
        </p:txBody>
      </p:sp>
    </p:spTree>
    <p:extLst>
      <p:ext uri="{BB962C8B-B14F-4D97-AF65-F5344CB8AC3E}">
        <p14:creationId xmlns:p14="http://schemas.microsoft.com/office/powerpoint/2010/main" val="291535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Dr. Wang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176648" y="1984377"/>
            <a:ext cx="9443813" cy="3624509"/>
          </a:xfrm>
        </p:spPr>
        <p:txBody>
          <a:bodyPr>
            <a:normAutofit/>
          </a:bodyPr>
          <a:lstStyle/>
          <a:p>
            <a:r>
              <a:rPr lang="en-US" dirty="0"/>
              <a:t>The Cancer Genome Atlas – </a:t>
            </a:r>
            <a:r>
              <a:rPr lang="en-US" b="1" dirty="0"/>
              <a:t>TCGA</a:t>
            </a:r>
          </a:p>
          <a:p>
            <a:pPr lvl="1"/>
            <a:r>
              <a:rPr lang="en-US" dirty="0"/>
              <a:t>Data from 414 BC samples, 19 normal tissue samples</a:t>
            </a:r>
          </a:p>
          <a:p>
            <a:pPr lvl="1"/>
            <a:r>
              <a:rPr lang="en-US" dirty="0"/>
              <a:t>Data covers 14,830 genes (genes with count per million &gt; 1)</a:t>
            </a:r>
            <a:br>
              <a:rPr lang="en-US" dirty="0"/>
            </a:br>
            <a:endParaRPr lang="en-US" dirty="0"/>
          </a:p>
          <a:p>
            <a:r>
              <a:rPr lang="en-US" dirty="0"/>
              <a:t>Gene Expression Omnibus – </a:t>
            </a:r>
            <a:r>
              <a:rPr lang="en-US" b="1" dirty="0"/>
              <a:t>GEO</a:t>
            </a:r>
            <a:endParaRPr lang="en-US" dirty="0"/>
          </a:p>
          <a:p>
            <a:pPr lvl="1"/>
            <a:r>
              <a:rPr lang="en-US" dirty="0"/>
              <a:t>Data from 165 BC samples, 9 normal tissue samples</a:t>
            </a:r>
          </a:p>
          <a:p>
            <a:pPr lvl="1"/>
            <a:r>
              <a:rPr lang="en-US" dirty="0"/>
              <a:t>Data covers 24,324 genes</a:t>
            </a:r>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8</a:t>
            </a:fld>
            <a:endParaRPr lang="en-US" dirty="0"/>
          </a:p>
        </p:txBody>
      </p:sp>
    </p:spTree>
    <p:extLst>
      <p:ext uri="{BB962C8B-B14F-4D97-AF65-F5344CB8AC3E}">
        <p14:creationId xmlns:p14="http://schemas.microsoft.com/office/powerpoint/2010/main" val="328615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6B1A6-61CE-9DDB-4400-69F62A5F8331}"/>
              </a:ext>
            </a:extLst>
          </p:cNvPr>
          <p:cNvSpPr>
            <a:spLocks noGrp="1"/>
          </p:cNvSpPr>
          <p:nvPr>
            <p:ph type="title"/>
          </p:nvPr>
        </p:nvSpPr>
        <p:spPr>
          <a:xfrm>
            <a:off x="838200" y="948668"/>
            <a:ext cx="10515600" cy="825984"/>
          </a:xfrm>
        </p:spPr>
        <p:txBody>
          <a:bodyPr/>
          <a:lstStyle/>
          <a:p>
            <a:r>
              <a:rPr lang="en-US" dirty="0"/>
              <a:t>Adam - Step 1 – RNA profile data</a:t>
            </a:r>
          </a:p>
        </p:txBody>
      </p:sp>
      <p:sp>
        <p:nvSpPr>
          <p:cNvPr id="5" name="Content Placeholder 4">
            <a:extLst>
              <a:ext uri="{FF2B5EF4-FFF2-40B4-BE49-F238E27FC236}">
                <a16:creationId xmlns:a16="http://schemas.microsoft.com/office/drawing/2014/main" id="{859C8A59-8651-F11C-2863-ECCD7C7B0919}"/>
              </a:ext>
            </a:extLst>
          </p:cNvPr>
          <p:cNvSpPr>
            <a:spLocks noGrp="1"/>
          </p:cNvSpPr>
          <p:nvPr>
            <p:ph idx="1"/>
          </p:nvPr>
        </p:nvSpPr>
        <p:spPr>
          <a:xfrm>
            <a:off x="1218594" y="1747768"/>
            <a:ext cx="9443813" cy="632988"/>
          </a:xfrm>
        </p:spPr>
        <p:txBody>
          <a:bodyPr>
            <a:normAutofit fontScale="85000" lnSpcReduction="20000"/>
          </a:bodyPr>
          <a:lstStyle/>
          <a:p>
            <a:r>
              <a:rPr lang="en-US" dirty="0"/>
              <a:t>Only using the latest TCGA-BLCA data (no GEO)…covering 431 cases total - 412 tumor, 19 normal</a:t>
            </a:r>
          </a:p>
          <a:p>
            <a:pPr lvl="1"/>
            <a:endParaRPr lang="en-US" dirty="0"/>
          </a:p>
        </p:txBody>
      </p:sp>
      <p:sp>
        <p:nvSpPr>
          <p:cNvPr id="2" name="Slide Number Placeholder 1">
            <a:extLst>
              <a:ext uri="{FF2B5EF4-FFF2-40B4-BE49-F238E27FC236}">
                <a16:creationId xmlns:a16="http://schemas.microsoft.com/office/drawing/2014/main" id="{D36C6325-72CF-B6F5-744D-4EC935B60C2D}"/>
              </a:ext>
            </a:extLst>
          </p:cNvPr>
          <p:cNvSpPr>
            <a:spLocks noGrp="1"/>
          </p:cNvSpPr>
          <p:nvPr>
            <p:ph type="sldNum" sz="quarter" idx="12"/>
          </p:nvPr>
        </p:nvSpPr>
        <p:spPr/>
        <p:txBody>
          <a:bodyPr/>
          <a:lstStyle/>
          <a:p>
            <a:fld id="{A66D5C35-5E47-4471-9DCD-7E839D3518EC}" type="slidenum">
              <a:rPr lang="en-US" smtClean="0"/>
              <a:t>9</a:t>
            </a:fld>
            <a:endParaRPr lang="en-US" dirty="0"/>
          </a:p>
        </p:txBody>
      </p:sp>
      <p:pic>
        <p:nvPicPr>
          <p:cNvPr id="8" name="Picture 7">
            <a:extLst>
              <a:ext uri="{FF2B5EF4-FFF2-40B4-BE49-F238E27FC236}">
                <a16:creationId xmlns:a16="http://schemas.microsoft.com/office/drawing/2014/main" id="{BB0BF7B3-5DC7-29C2-87D9-418EEA65AB2A}"/>
              </a:ext>
            </a:extLst>
          </p:cNvPr>
          <p:cNvPicPr>
            <a:picLocks noChangeAspect="1"/>
          </p:cNvPicPr>
          <p:nvPr/>
        </p:nvPicPr>
        <p:blipFill>
          <a:blip r:embed="rId4"/>
          <a:stretch>
            <a:fillRect/>
          </a:stretch>
        </p:blipFill>
        <p:spPr>
          <a:xfrm>
            <a:off x="1989350" y="2512503"/>
            <a:ext cx="7482848" cy="3037392"/>
          </a:xfrm>
          <a:prstGeom prst="rect">
            <a:avLst/>
          </a:prstGeom>
        </p:spPr>
      </p:pic>
    </p:spTree>
    <p:extLst>
      <p:ext uri="{BB962C8B-B14F-4D97-AF65-F5344CB8AC3E}">
        <p14:creationId xmlns:p14="http://schemas.microsoft.com/office/powerpoint/2010/main" val="1264456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6e27c95-be0b-4fb5-bf31-1be0f1d875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C56A1E83B5DD43A3F9F022A9F5FF4D" ma:contentTypeVersion="9" ma:contentTypeDescription="Create a new document." ma:contentTypeScope="" ma:versionID="13bf8f46cbafc0a12e2305cdaaecdb84">
  <xsd:schema xmlns:xsd="http://www.w3.org/2001/XMLSchema" xmlns:xs="http://www.w3.org/2001/XMLSchema" xmlns:p="http://schemas.microsoft.com/office/2006/metadata/properties" xmlns:ns3="36e27c95-be0b-4fb5-bf31-1be0f1d8753f" xmlns:ns4="67bf257b-1f23-47aa-82aa-0c2d293548ed" targetNamespace="http://schemas.microsoft.com/office/2006/metadata/properties" ma:root="true" ma:fieldsID="182d7da5e1835dac57aa5bc4ffac2fe1" ns3:_="" ns4:_="">
    <xsd:import namespace="36e27c95-be0b-4fb5-bf31-1be0f1d8753f"/>
    <xsd:import namespace="67bf257b-1f23-47aa-82aa-0c2d293548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7c95-be0b-4fb5-bf31-1be0f1d875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bf257b-1f23-47aa-82aa-0c2d293548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77080F-7D68-416E-BF30-F45945C1E552}">
  <ds:schemaRefs>
    <ds:schemaRef ds:uri="http://purl.org/dc/dcmitype/"/>
    <ds:schemaRef ds:uri="http://schemas.microsoft.com/office/2006/documentManagement/types"/>
    <ds:schemaRef ds:uri="http://purl.org/dc/elements/1.1/"/>
    <ds:schemaRef ds:uri="36e27c95-be0b-4fb5-bf31-1be0f1d8753f"/>
    <ds:schemaRef ds:uri="http://www.w3.org/XML/1998/namespace"/>
    <ds:schemaRef ds:uri="67bf257b-1f23-47aa-82aa-0c2d293548ed"/>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4A1488A-5583-4A43-A892-4C9025C32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7c95-be0b-4fb5-bf31-1be0f1d8753f"/>
    <ds:schemaRef ds:uri="67bf257b-1f23-47aa-82aa-0c2d293548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B70709-F608-4C87-A16A-583861F93B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12100</TotalTime>
  <Words>2109</Words>
  <Application>Microsoft Office PowerPoint</Application>
  <PresentationFormat>Widescreen</PresentationFormat>
  <Paragraphs>233</Paragraphs>
  <Slides>27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Europa</vt:lpstr>
      <vt:lpstr>Georgia</vt:lpstr>
      <vt:lpstr>Office Theme</vt:lpstr>
      <vt:lpstr>Identification and preliminary analysis of hub genes associated with bladder cancer progression by comprehensive bioinformatics analysis1  Han Wang, Junjie Liu, Yanyan Lou, Yang Liu, Jieqing Chen, Xinhui Liao, Xiuming Zhang, Chengzhi Zhou, Hongbing Mei &amp; Aifa Tang, Scientific Reports, 2024  </vt:lpstr>
      <vt:lpstr>Brief Summary of Dr. Wang’s paper</vt:lpstr>
      <vt:lpstr>Workflow</vt:lpstr>
      <vt:lpstr>Workflow</vt:lpstr>
      <vt:lpstr>Workflow</vt:lpstr>
      <vt:lpstr>Workflow</vt:lpstr>
      <vt:lpstr>PowerPoint Presentation</vt:lpstr>
      <vt:lpstr>Dr. Wang - Step 1 – RNA profile data</vt:lpstr>
      <vt:lpstr>Adam - Step 1 – RNA profile data</vt:lpstr>
      <vt:lpstr>Adam - Step 1 – RNA profile data</vt:lpstr>
      <vt:lpstr>Dr. Wang - Step 2 – Identify DEGs</vt:lpstr>
      <vt:lpstr>Dr. Wang - Step 2 – Identify DEGs</vt:lpstr>
      <vt:lpstr>Adam - Step 2 – Identify DEGs</vt:lpstr>
      <vt:lpstr>Adam - Step 2 – Identify DEGs – PCA</vt:lpstr>
      <vt:lpstr>Adam - Step 2 – Identify DEGs – Volcano Plot</vt:lpstr>
      <vt:lpstr>Adam - Step 2 – Identify DEGs - Heatmap</vt:lpstr>
      <vt:lpstr>Dr. Wang - Step 2 – Identify DEGs – TCGA Results</vt:lpstr>
      <vt:lpstr>Dr. Wang - Step 3 – Identify DEGs with biological relevance</vt:lpstr>
      <vt:lpstr>Dr. Wang  - Step 3 – Identify DEGs with biological relevance</vt:lpstr>
      <vt:lpstr>Dr. Wang  - Step 3 – Identify DEGs with biological relevance</vt:lpstr>
      <vt:lpstr>Adam - Step 3 – Identify DEGs with biological relevance</vt:lpstr>
      <vt:lpstr>Adam - Step 3 – Identify DEGs with biological relevance</vt:lpstr>
      <vt:lpstr>Dr. Wang - Step 4 – Visualize hub gene interaction networks</vt:lpstr>
      <vt:lpstr>Dr. Wang  - Step 4 – Visualize hub gene interaction networks</vt:lpstr>
      <vt:lpstr>Adam - Step 4 – Visualize hub gene interaction networks</vt:lpstr>
      <vt:lpstr>Future potential ideas…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Cankaya</dc:creator>
  <cp:lastModifiedBy>Adam Cankaya</cp:lastModifiedBy>
  <cp:revision>393</cp:revision>
  <dcterms:created xsi:type="dcterms:W3CDTF">2024-02-27T22:16:52Z</dcterms:created>
  <dcterms:modified xsi:type="dcterms:W3CDTF">2024-08-01T23:59:03Z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0x010100CDC56A1E83B5DD43A3F9F022A9F5FF4D</vt:lpwstr>
  </property>
</Properties>
</file>